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10" r:id="rId5"/>
  </p:sldMasterIdLst>
  <p:notesMasterIdLst>
    <p:notesMasterId r:id="rId11"/>
  </p:notesMasterIdLst>
  <p:sldIdLst>
    <p:sldId id="3180" r:id="rId6"/>
    <p:sldId id="3181" r:id="rId7"/>
    <p:sldId id="3207" r:id="rId8"/>
    <p:sldId id="3206" r:id="rId9"/>
    <p:sldId id="3205" r:id="rId10"/>
  </p:sldIdLst>
  <p:sldSz cx="9144000" cy="5143500" type="screen16x9"/>
  <p:notesSz cx="6858000" cy="9144000"/>
  <p:defaultTextStyle>
    <a:defPPr>
      <a:defRPr lang="es-C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TIANA SUANCA ALDANA" initials="TSA" lastIdx="1" clrIdx="0">
    <p:extLst>
      <p:ext uri="{19B8F6BF-5375-455C-9EA6-DF929625EA0E}">
        <p15:presenceInfo xmlns:p15="http://schemas.microsoft.com/office/powerpoint/2012/main" userId="S::profesional.procesoscalidad@capitalsalud.gov.co::0908e9a5-a58e-40ce-b79f-1f75ece1661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1B4A"/>
    <a:srgbClr val="00BA50"/>
    <a:srgbClr val="FFBDC2"/>
    <a:srgbClr val="C5E0B4"/>
    <a:srgbClr val="DAE3F3"/>
    <a:srgbClr val="F9D5BD"/>
    <a:srgbClr val="A5A5A5"/>
    <a:srgbClr val="44546A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uarios\Escritorio\Seguimiento%20POA%20Capital%20(27-05-2021)\Grafica%20Resum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01.2.56\planeacion\Planeacion%20Estrategica%202021%20-%202024\14.%20Medicion%20POA\II%20Trimestre%202021\Cuadro%20Medic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8070171246562924E-3"/>
          <c:y val="1.0282776349614395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Hoja1!$D$4</c:f>
              <c:strCache>
                <c:ptCount val="1"/>
                <c:pt idx="0">
                  <c:v>Promedio de Resultados I trimestre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Hoja1!$C$5:$C$14</c:f>
              <c:strCache>
                <c:ptCount val="10"/>
                <c:pt idx="0">
                  <c:v>DME</c:v>
                </c:pt>
                <c:pt idx="1">
                  <c:v>DOP</c:v>
                </c:pt>
                <c:pt idx="2">
                  <c:v>DAU</c:v>
                </c:pt>
                <c:pt idx="3">
                  <c:v>DAF</c:v>
                </c:pt>
                <c:pt idx="4">
                  <c:v>DTH</c:v>
                </c:pt>
                <c:pt idx="5">
                  <c:v>DTE</c:v>
                </c:pt>
                <c:pt idx="6">
                  <c:v>DJU</c:v>
                </c:pt>
                <c:pt idx="7">
                  <c:v>OCI</c:v>
                </c:pt>
                <c:pt idx="8">
                  <c:v>DEP</c:v>
                </c:pt>
                <c:pt idx="9">
                  <c:v>OC</c:v>
                </c:pt>
              </c:strCache>
            </c:strRef>
          </c:cat>
          <c:val>
            <c:numRef>
              <c:f>Hoja1!$D$5:$D$14</c:f>
              <c:numCache>
                <c:formatCode>0.00%</c:formatCode>
                <c:ptCount val="10"/>
                <c:pt idx="0">
                  <c:v>0.17979999999999999</c:v>
                </c:pt>
                <c:pt idx="1">
                  <c:v>0.1825</c:v>
                </c:pt>
                <c:pt idx="2">
                  <c:v>0.17080000000000001</c:v>
                </c:pt>
                <c:pt idx="3">
                  <c:v>0.21629999999999999</c:v>
                </c:pt>
                <c:pt idx="4">
                  <c:v>0.2266</c:v>
                </c:pt>
                <c:pt idx="5">
                  <c:v>0.16739999999999999</c:v>
                </c:pt>
                <c:pt idx="6">
                  <c:v>0.2218</c:v>
                </c:pt>
                <c:pt idx="7" formatCode="0%">
                  <c:v>0.23</c:v>
                </c:pt>
                <c:pt idx="8">
                  <c:v>0.1759</c:v>
                </c:pt>
                <c:pt idx="9" formatCode="0%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6-4DB4-9AF4-52BFDDE52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5019727"/>
        <c:axId val="1490620511"/>
      </c:radarChart>
      <c:catAx>
        <c:axId val="140501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90620511"/>
        <c:crosses val="autoZero"/>
        <c:auto val="1"/>
        <c:lblAlgn val="ctr"/>
        <c:lblOffset val="100"/>
        <c:noMultiLvlLbl val="0"/>
      </c:catAx>
      <c:valAx>
        <c:axId val="149062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05019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'Medicion II trimestre'!$D$2</c:f>
              <c:strCache>
                <c:ptCount val="1"/>
                <c:pt idx="0">
                  <c:v>Resultados
 II trimestre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'Medicion II trimestre'!$B$3:$B$12</c:f>
              <c:strCache>
                <c:ptCount val="10"/>
                <c:pt idx="0">
                  <c:v>DME</c:v>
                </c:pt>
                <c:pt idx="1">
                  <c:v>DOP</c:v>
                </c:pt>
                <c:pt idx="2">
                  <c:v>DAU</c:v>
                </c:pt>
                <c:pt idx="3">
                  <c:v>DAF</c:v>
                </c:pt>
                <c:pt idx="4">
                  <c:v>DTH</c:v>
                </c:pt>
                <c:pt idx="5">
                  <c:v>DTE</c:v>
                </c:pt>
                <c:pt idx="6">
                  <c:v>DJU</c:v>
                </c:pt>
                <c:pt idx="7">
                  <c:v>OCI</c:v>
                </c:pt>
                <c:pt idx="8">
                  <c:v>DEP</c:v>
                </c:pt>
                <c:pt idx="9">
                  <c:v>OC</c:v>
                </c:pt>
              </c:strCache>
            </c:strRef>
          </c:cat>
          <c:val>
            <c:numRef>
              <c:f>'Medicion II trimestre'!$D$3:$D$12</c:f>
              <c:numCache>
                <c:formatCode>0.00%</c:formatCode>
                <c:ptCount val="10"/>
                <c:pt idx="0">
                  <c:v>0.41065217391304348</c:v>
                </c:pt>
                <c:pt idx="1">
                  <c:v>0.40678571428571425</c:v>
                </c:pt>
                <c:pt idx="2">
                  <c:v>0.41764705882352943</c:v>
                </c:pt>
                <c:pt idx="3">
                  <c:v>0.4564354821301948</c:v>
                </c:pt>
                <c:pt idx="4">
                  <c:v>0.48461538461538467</c:v>
                </c:pt>
                <c:pt idx="5">
                  <c:v>0.42857142857142855</c:v>
                </c:pt>
                <c:pt idx="6">
                  <c:v>0.40125</c:v>
                </c:pt>
                <c:pt idx="7">
                  <c:v>0.47499999999999998</c:v>
                </c:pt>
                <c:pt idx="8">
                  <c:v>0.44777777777777772</c:v>
                </c:pt>
                <c:pt idx="9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B0-48F1-BD4C-BF5DEC567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3148207"/>
        <c:axId val="483153615"/>
      </c:radarChart>
      <c:catAx>
        <c:axId val="483148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483153615"/>
        <c:crosses val="autoZero"/>
        <c:auto val="1"/>
        <c:lblAlgn val="ctr"/>
        <c:lblOffset val="100"/>
        <c:noMultiLvlLbl val="0"/>
      </c:catAx>
      <c:valAx>
        <c:axId val="483153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483148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1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/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156B6-4412-4B02-B96E-BC9CDA6CE5D4}" type="datetimeFigureOut">
              <a:rPr lang="es-CO" smtClean="0"/>
              <a:t>08/23/2021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18E0E-E7BB-44D7-97A1-F9A17C86EC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602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8B1430-2B94-408C-85D9-4B68C591BB30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08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56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423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543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239798"/>
            <a:ext cx="9143999" cy="482099"/>
          </a:xfrm>
          <a:prstGeom prst="rect">
            <a:avLst/>
          </a:prstGeom>
        </p:spPr>
        <p:txBody>
          <a:bodyPr anchor="b"/>
          <a:lstStyle>
            <a:lvl1pPr algn="ctr">
              <a:defRPr sz="27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1147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671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5779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62213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7529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2265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4829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806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89086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932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6343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10316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8938D7F-A40C-4E5D-8CAA-C5B6B3D174E3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3F298C1A-123C-4E2F-B73C-EA7DC0023E4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208735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08668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143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76968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76691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7646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779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9560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04530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88360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569175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6435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85AAB32-4DF2-4BB0-B835-6A7F550E0BE4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5414C64-57E6-4A63-AAE0-EAC0FE4A78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799684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15816" y="465516"/>
            <a:ext cx="5770984" cy="216024"/>
          </a:xfrm>
        </p:spPr>
        <p:txBody>
          <a:bodyPr anchor="ctr">
            <a:noAutofit/>
          </a:bodyPr>
          <a:lstStyle>
            <a:lvl1pPr marL="0" indent="0" algn="r">
              <a:buNone/>
              <a:defRPr sz="1200" cap="small" baseline="0">
                <a:solidFill>
                  <a:srgbClr val="1D263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2307"/>
            <a:ext cx="5770984" cy="463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4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6" y="53560"/>
            <a:ext cx="1285852" cy="39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2211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239798"/>
            <a:ext cx="9143999" cy="482099"/>
          </a:xfrm>
          <a:prstGeom prst="rect">
            <a:avLst/>
          </a:prstGeom>
        </p:spPr>
        <p:txBody>
          <a:bodyPr anchor="b"/>
          <a:lstStyle>
            <a:lvl1pPr algn="ctr">
              <a:defRPr sz="27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0898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705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1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48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1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751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3124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203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BFBB947-EBA6-45CF-B740-F781BA810C8E}" type="datetimeFigureOut">
              <a:rPr lang="es-CO" smtClean="0"/>
              <a:t>08/23/2021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46376108-57EF-4CFC-B991-23A8031593B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81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jp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8" y="893"/>
            <a:ext cx="9140824" cy="514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1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" y="571"/>
            <a:ext cx="9141968" cy="514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0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" y="250"/>
            <a:ext cx="9143111" cy="5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9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2307"/>
            <a:ext cx="5770984" cy="463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 rot="5400000">
            <a:off x="8678099" y="4338401"/>
            <a:ext cx="1430200" cy="2308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261796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r" defTabSz="685800" rtl="0" eaLnBrk="1" latinLnBrk="0" hangingPunct="1">
        <a:spcBef>
          <a:spcPct val="0"/>
        </a:spcBef>
        <a:buNone/>
        <a:defRPr sz="1500" b="1" kern="1200" cap="small" normalizeH="0" baseline="0">
          <a:solidFill>
            <a:schemeClr val="accent1"/>
          </a:solidFill>
          <a:latin typeface="Verdana" pitchFamily="34" charset="0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94"/>
            <a:ext cx="9140824" cy="514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5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3" r:id="rId2"/>
    <p:sldLayoutId id="2147483714" r:id="rId3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hacia abajo 3">
            <a:hlinkClick r:id="rId3" action="ppaction://hlinksldjump"/>
            <a:extLst>
              <a:ext uri="{FF2B5EF4-FFF2-40B4-BE49-F238E27FC236}">
                <a16:creationId xmlns:a16="http://schemas.microsoft.com/office/drawing/2014/main" id="{5D1FD2B1-E497-4F01-A034-B8183154D8AF}"/>
              </a:ext>
            </a:extLst>
          </p:cNvPr>
          <p:cNvSpPr/>
          <p:nvPr/>
        </p:nvSpPr>
        <p:spPr>
          <a:xfrm rot="5400000">
            <a:off x="8597900" y="4936768"/>
            <a:ext cx="160366" cy="275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6206B9A-2F24-40AD-88AF-268637049FE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71" t="30271" r="34836" b="30052"/>
          <a:stretch/>
        </p:blipFill>
        <p:spPr>
          <a:xfrm>
            <a:off x="204164" y="1076295"/>
            <a:ext cx="2274809" cy="305818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68D7D5A8-A1E7-4E10-BF28-2856B4FFF01D}"/>
              </a:ext>
            </a:extLst>
          </p:cNvPr>
          <p:cNvSpPr txBox="1"/>
          <p:nvPr/>
        </p:nvSpPr>
        <p:spPr>
          <a:xfrm>
            <a:off x="2301470" y="565952"/>
            <a:ext cx="370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Escala de 25% 50% 75% 100%</a:t>
            </a:r>
            <a:endParaRPr lang="es-CO" sz="2000" b="1" dirty="0"/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C4B8AF55-8622-4714-8B1F-8B8EEBF14868}"/>
              </a:ext>
            </a:extLst>
          </p:cNvPr>
          <p:cNvSpPr txBox="1"/>
          <p:nvPr/>
        </p:nvSpPr>
        <p:spPr>
          <a:xfrm>
            <a:off x="6465008" y="1520494"/>
            <a:ext cx="1983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/>
              <a:t>0 -%    -       60 %</a:t>
            </a:r>
            <a:endParaRPr lang="es-CO" sz="1800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CF3142A0-05B3-411A-BD71-C1F2CC15E2B1}"/>
              </a:ext>
            </a:extLst>
          </p:cNvPr>
          <p:cNvSpPr txBox="1"/>
          <p:nvPr/>
        </p:nvSpPr>
        <p:spPr>
          <a:xfrm>
            <a:off x="6319404" y="2338241"/>
            <a:ext cx="212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/>
              <a:t>60,1 -%    -      84,9 %</a:t>
            </a:r>
            <a:endParaRPr lang="es-CO" sz="1800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A59F12E5-DEA4-4801-BB36-CAF77B16F376}"/>
              </a:ext>
            </a:extLst>
          </p:cNvPr>
          <p:cNvSpPr txBox="1"/>
          <p:nvPr/>
        </p:nvSpPr>
        <p:spPr>
          <a:xfrm>
            <a:off x="6388017" y="3408513"/>
            <a:ext cx="2137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/>
              <a:t>85 -%    -      100 %</a:t>
            </a:r>
            <a:endParaRPr lang="es-CO" sz="1800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85F6DC37-2730-4B7F-9950-0ACDACD75D86}"/>
              </a:ext>
            </a:extLst>
          </p:cNvPr>
          <p:cNvSpPr txBox="1"/>
          <p:nvPr/>
        </p:nvSpPr>
        <p:spPr>
          <a:xfrm>
            <a:off x="6131916" y="580879"/>
            <a:ext cx="264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Escala de 1 a 100</a:t>
            </a:r>
            <a:endParaRPr lang="es-CO" sz="24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C2CEDE-FFDF-4525-9146-08305F494B31}"/>
              </a:ext>
            </a:extLst>
          </p:cNvPr>
          <p:cNvSpPr txBox="1"/>
          <p:nvPr/>
        </p:nvSpPr>
        <p:spPr>
          <a:xfrm>
            <a:off x="4983982" y="131255"/>
            <a:ext cx="2049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/>
              <a:t>EQUIVALENCIA </a:t>
            </a:r>
            <a:endParaRPr lang="es-CO" sz="18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E0CE59C-1C1A-4457-8B3E-E52DC8471781}"/>
              </a:ext>
            </a:extLst>
          </p:cNvPr>
          <p:cNvSpPr/>
          <p:nvPr/>
        </p:nvSpPr>
        <p:spPr>
          <a:xfrm>
            <a:off x="2478973" y="3155988"/>
            <a:ext cx="6484157" cy="9112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B76389B-A578-46C6-B364-6C4801A33B54}"/>
              </a:ext>
            </a:extLst>
          </p:cNvPr>
          <p:cNvSpPr txBox="1"/>
          <p:nvPr/>
        </p:nvSpPr>
        <p:spPr>
          <a:xfrm>
            <a:off x="2781078" y="1394297"/>
            <a:ext cx="2274809" cy="73866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CO" sz="1050" dirty="0"/>
              <a:t>25%	0.00%	14.90%</a:t>
            </a:r>
          </a:p>
          <a:p>
            <a:pPr algn="ctr"/>
            <a:r>
              <a:rPr lang="es-CO" sz="1050" dirty="0">
                <a:highlight>
                  <a:srgbClr val="FFFF00"/>
                </a:highlight>
              </a:rPr>
              <a:t>50%	0.00%	29.80%</a:t>
            </a:r>
          </a:p>
          <a:p>
            <a:pPr algn="ctr"/>
            <a:r>
              <a:rPr lang="es-CO" sz="1050" dirty="0"/>
              <a:t>75%	0.00%	44.70%</a:t>
            </a:r>
          </a:p>
          <a:p>
            <a:pPr algn="ctr"/>
            <a:r>
              <a:rPr lang="es-CO" sz="1050" dirty="0"/>
              <a:t>100%	0.00%	59.60%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8676159-401D-4B29-9E5D-AC67BC4B9008}"/>
              </a:ext>
            </a:extLst>
          </p:cNvPr>
          <p:cNvSpPr txBox="1"/>
          <p:nvPr/>
        </p:nvSpPr>
        <p:spPr>
          <a:xfrm>
            <a:off x="2781078" y="2250368"/>
            <a:ext cx="2274809" cy="738664"/>
          </a:xfrm>
          <a:prstGeom prst="rect">
            <a:avLst/>
          </a:prstGeom>
          <a:noFill/>
          <a:ln>
            <a:solidFill>
              <a:srgbClr val="FFFF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CO" sz="1050" dirty="0"/>
              <a:t>25%	15.00%	20.90%</a:t>
            </a:r>
          </a:p>
          <a:p>
            <a:pPr algn="ctr"/>
            <a:r>
              <a:rPr lang="es-CO" sz="1050" dirty="0">
                <a:highlight>
                  <a:srgbClr val="FFFF00"/>
                </a:highlight>
              </a:rPr>
              <a:t>50%	30.00%	41.80%</a:t>
            </a:r>
          </a:p>
          <a:p>
            <a:pPr algn="ctr"/>
            <a:r>
              <a:rPr lang="es-CO" sz="1050" dirty="0"/>
              <a:t>75%	45.00%	62.70%</a:t>
            </a:r>
          </a:p>
          <a:p>
            <a:pPr algn="ctr"/>
            <a:r>
              <a:rPr lang="es-CO" sz="1050" dirty="0"/>
              <a:t>100%	60.00%	83.60%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17DC0AC-845B-4B86-9C28-9D0065892605}"/>
              </a:ext>
            </a:extLst>
          </p:cNvPr>
          <p:cNvSpPr txBox="1"/>
          <p:nvPr/>
        </p:nvSpPr>
        <p:spPr>
          <a:xfrm>
            <a:off x="2797558" y="3223847"/>
            <a:ext cx="2274809" cy="738664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CO" sz="1050" dirty="0"/>
              <a:t>25%	21.00%	25.00%</a:t>
            </a:r>
          </a:p>
          <a:p>
            <a:pPr algn="ctr"/>
            <a:r>
              <a:rPr lang="es-CO" sz="1050" dirty="0">
                <a:highlight>
                  <a:srgbClr val="FFFF00"/>
                </a:highlight>
              </a:rPr>
              <a:t>50%	42.00%	50.00</a:t>
            </a:r>
            <a:r>
              <a:rPr lang="es-CO" sz="1050" dirty="0"/>
              <a:t>%</a:t>
            </a:r>
          </a:p>
          <a:p>
            <a:pPr algn="ctr"/>
            <a:r>
              <a:rPr lang="es-CO" sz="1050" dirty="0"/>
              <a:t>75%	63.00%	75.00%</a:t>
            </a:r>
          </a:p>
          <a:p>
            <a:pPr algn="ctr"/>
            <a:r>
              <a:rPr lang="es-CO" sz="1050" dirty="0"/>
              <a:t>100%	84.00%	100.00%</a:t>
            </a:r>
          </a:p>
        </p:txBody>
      </p:sp>
    </p:spTree>
    <p:extLst>
      <p:ext uri="{BB962C8B-B14F-4D97-AF65-F5344CB8AC3E}">
        <p14:creationId xmlns:p14="http://schemas.microsoft.com/office/powerpoint/2010/main" val="3076724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80">
            <a:extLst>
              <a:ext uri="{FF2B5EF4-FFF2-40B4-BE49-F238E27FC236}">
                <a16:creationId xmlns:a16="http://schemas.microsoft.com/office/drawing/2014/main" id="{D3FE1E1E-0806-4E34-8B5B-9ED5518E496F}"/>
              </a:ext>
            </a:extLst>
          </p:cNvPr>
          <p:cNvSpPr txBox="1"/>
          <p:nvPr/>
        </p:nvSpPr>
        <p:spPr>
          <a:xfrm>
            <a:off x="170821" y="28936"/>
            <a:ext cx="8487543" cy="3154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b">
            <a:spAutoFit/>
          </a:bodyPr>
          <a:lstStyle>
            <a:defPPr>
              <a:defRPr lang="fr-FR"/>
            </a:defPPr>
            <a:lvl1pPr algn="r">
              <a:defRPr b="1">
                <a:solidFill>
                  <a:srgbClr val="595959"/>
                </a:solidFill>
                <a:latin typeface="+mj-lt"/>
              </a:defRPr>
            </a:lvl1pPr>
          </a:lstStyle>
          <a:p>
            <a:pPr algn="ctr"/>
            <a:r>
              <a:rPr lang="es-ES" sz="1600" dirty="0">
                <a:latin typeface="Arial Narrow" panose="020B0606020202030204" pitchFamily="34" charset="0"/>
                <a:cs typeface="Arial" panose="020B0604020202020204" pitchFamily="34" charset="0"/>
              </a:rPr>
              <a:t>Avance y cumplimiento de los compromisos de las Direcciones  Asociados a la alineación Estratégica</a:t>
            </a:r>
          </a:p>
        </p:txBody>
      </p:sp>
      <p:sp>
        <p:nvSpPr>
          <p:cNvPr id="67" name="Shape 273">
            <a:hlinkClick r:id="" action="ppaction://noaction"/>
            <a:extLst>
              <a:ext uri="{FF2B5EF4-FFF2-40B4-BE49-F238E27FC236}">
                <a16:creationId xmlns:a16="http://schemas.microsoft.com/office/drawing/2014/main" id="{156874C1-9D35-49F8-994F-0673B7704F32}"/>
              </a:ext>
            </a:extLst>
          </p:cNvPr>
          <p:cNvSpPr/>
          <p:nvPr/>
        </p:nvSpPr>
        <p:spPr>
          <a:xfrm>
            <a:off x="8718384" y="553"/>
            <a:ext cx="404074" cy="488930"/>
          </a:xfrm>
          <a:prstGeom prst="rect">
            <a:avLst/>
          </a:prstGeom>
          <a:solidFill>
            <a:srgbClr val="F39C12"/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en-US" sz="2000" b="1" kern="0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02</a:t>
            </a:r>
            <a:endParaRPr sz="2000" b="1" kern="0" dirty="0">
              <a:solidFill>
                <a:srgbClr val="FFFFF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BC258BE4-6BE0-470F-BA43-99F73A65E898}"/>
              </a:ext>
            </a:extLst>
          </p:cNvPr>
          <p:cNvSpPr txBox="1">
            <a:spLocks/>
          </p:cNvSpPr>
          <p:nvPr/>
        </p:nvSpPr>
        <p:spPr>
          <a:xfrm>
            <a:off x="1115447" y="604719"/>
            <a:ext cx="6870022" cy="4382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>
                <a:solidFill>
                  <a:srgbClr val="595959"/>
                </a:solidFill>
                <a:highlight>
                  <a:srgbClr val="00FF00"/>
                </a:highlight>
                <a:latin typeface="Arial Narrow" panose="020B0606020202030204" pitchFamily="34" charset="0"/>
                <a:ea typeface="+mn-ea"/>
              </a:rPr>
              <a:t>RESULTADOS POR DIRECCIÓN TRIMESTRE </a:t>
            </a:r>
            <a:r>
              <a:rPr lang="es-ES" sz="2400" b="1" dirty="0">
                <a:solidFill>
                  <a:srgbClr val="595959"/>
                </a:solidFill>
                <a:latin typeface="Arial Narrow" panose="020B0606020202030204" pitchFamily="34" charset="0"/>
                <a:ea typeface="+mn-ea"/>
              </a:rPr>
              <a:t>1</a:t>
            </a:r>
          </a:p>
          <a:p>
            <a:endParaRPr lang="es-CO" sz="2400" b="1" dirty="0">
              <a:solidFill>
                <a:srgbClr val="595959"/>
              </a:solidFill>
              <a:latin typeface="Arial Narrow" panose="020B0606020202030204" pitchFamily="34" charset="0"/>
              <a:ea typeface="+mn-ea"/>
            </a:endParaRPr>
          </a:p>
        </p:txBody>
      </p:sp>
      <p:graphicFrame>
        <p:nvGraphicFramePr>
          <p:cNvPr id="53" name="Tabla 52">
            <a:extLst>
              <a:ext uri="{FF2B5EF4-FFF2-40B4-BE49-F238E27FC236}">
                <a16:creationId xmlns:a16="http://schemas.microsoft.com/office/drawing/2014/main" id="{F3DCF74A-6402-4019-970B-194E9CB16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895867"/>
              </p:ext>
            </p:extLst>
          </p:nvPr>
        </p:nvGraphicFramePr>
        <p:xfrm>
          <a:off x="209893" y="1593407"/>
          <a:ext cx="3596986" cy="3222777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35957">
                  <a:extLst>
                    <a:ext uri="{9D8B030D-6E8A-4147-A177-3AD203B41FA5}">
                      <a16:colId xmlns:a16="http://schemas.microsoft.com/office/drawing/2014/main" val="2572411797"/>
                    </a:ext>
                  </a:extLst>
                </a:gridCol>
                <a:gridCol w="1380515">
                  <a:extLst>
                    <a:ext uri="{9D8B030D-6E8A-4147-A177-3AD203B41FA5}">
                      <a16:colId xmlns:a16="http://schemas.microsoft.com/office/drawing/2014/main" val="1377684165"/>
                    </a:ext>
                  </a:extLst>
                </a:gridCol>
                <a:gridCol w="1380514">
                  <a:extLst>
                    <a:ext uri="{9D8B030D-6E8A-4147-A177-3AD203B41FA5}">
                      <a16:colId xmlns:a16="http://schemas.microsoft.com/office/drawing/2014/main" val="3072442788"/>
                    </a:ext>
                  </a:extLst>
                </a:gridCol>
              </a:tblGrid>
              <a:tr h="4248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Dirección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Promedio de Resultados I trimestre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 Narrow" panose="020B0606020202030204" pitchFamily="34" charset="0"/>
                        </a:rPr>
                        <a:t>Porcentaje de Cumplimiento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052760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17,98%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77809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OP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18,25%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166928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17,08%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506152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DAF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21,63%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490328"/>
                  </a:ext>
                </a:extLst>
              </a:tr>
              <a:tr h="3287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DTH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22,66%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768572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DTE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16,74%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487951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u="none" strike="noStrike" dirty="0">
                          <a:effectLst/>
                          <a:latin typeface="Arial Narrow" panose="020B0606020202030204" pitchFamily="34" charset="0"/>
                        </a:rPr>
                        <a:t>DJU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22,18%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657473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CI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23%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085316"/>
                  </a:ext>
                </a:extLst>
              </a:tr>
              <a:tr h="27418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EP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19,82%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639379"/>
                  </a:ext>
                </a:extLst>
              </a:tr>
              <a:tr h="2743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943" marR="8943" marT="89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804227"/>
                  </a:ext>
                </a:extLst>
              </a:tr>
            </a:tbl>
          </a:graphicData>
        </a:graphic>
      </p:graphicFrame>
      <p:sp>
        <p:nvSpPr>
          <p:cNvPr id="55" name="Elipse 54">
            <a:extLst>
              <a:ext uri="{FF2B5EF4-FFF2-40B4-BE49-F238E27FC236}">
                <a16:creationId xmlns:a16="http://schemas.microsoft.com/office/drawing/2014/main" id="{A5151D90-0398-4817-8092-363A285C220C}"/>
              </a:ext>
            </a:extLst>
          </p:cNvPr>
          <p:cNvSpPr/>
          <p:nvPr/>
        </p:nvSpPr>
        <p:spPr>
          <a:xfrm>
            <a:off x="3051304" y="4036717"/>
            <a:ext cx="182697" cy="1652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88A5C4B4-D209-4BE4-8259-404BE0EFFEAA}"/>
              </a:ext>
            </a:extLst>
          </p:cNvPr>
          <p:cNvSpPr/>
          <p:nvPr/>
        </p:nvSpPr>
        <p:spPr>
          <a:xfrm>
            <a:off x="3063031" y="4319744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FB3BAF39-2F4F-4C34-8DE1-B120D03C37FB}"/>
              </a:ext>
            </a:extLst>
          </p:cNvPr>
          <p:cNvSpPr/>
          <p:nvPr/>
        </p:nvSpPr>
        <p:spPr>
          <a:xfrm>
            <a:off x="3049476" y="2897291"/>
            <a:ext cx="182697" cy="1652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F9A19DFA-9911-479A-B02C-2DCA9DF3AE6B}"/>
              </a:ext>
            </a:extLst>
          </p:cNvPr>
          <p:cNvSpPr/>
          <p:nvPr/>
        </p:nvSpPr>
        <p:spPr>
          <a:xfrm>
            <a:off x="3041101" y="2607563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8E2C953C-55D5-4646-8A91-EC70BE0C51CA}"/>
              </a:ext>
            </a:extLst>
          </p:cNvPr>
          <p:cNvSpPr/>
          <p:nvPr/>
        </p:nvSpPr>
        <p:spPr>
          <a:xfrm>
            <a:off x="3051303" y="3484841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ADFA6469-AC18-4F24-98DA-F972ACE4B90A}"/>
              </a:ext>
            </a:extLst>
          </p:cNvPr>
          <p:cNvSpPr/>
          <p:nvPr/>
        </p:nvSpPr>
        <p:spPr>
          <a:xfrm>
            <a:off x="3047651" y="2075449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A7712E5D-C1E0-4875-9D90-2556062DBB2B}"/>
              </a:ext>
            </a:extLst>
          </p:cNvPr>
          <p:cNvSpPr/>
          <p:nvPr/>
        </p:nvSpPr>
        <p:spPr>
          <a:xfrm>
            <a:off x="3044610" y="2351942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E51BABEF-9BE2-464F-8EE5-68F08BD3331A}"/>
              </a:ext>
            </a:extLst>
          </p:cNvPr>
          <p:cNvSpPr/>
          <p:nvPr/>
        </p:nvSpPr>
        <p:spPr>
          <a:xfrm>
            <a:off x="3063027" y="4591049"/>
            <a:ext cx="182697" cy="1652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75B98554-FB6E-4F22-ACA7-46BDB4B29357}"/>
              </a:ext>
            </a:extLst>
          </p:cNvPr>
          <p:cNvSpPr/>
          <p:nvPr/>
        </p:nvSpPr>
        <p:spPr>
          <a:xfrm>
            <a:off x="3042932" y="3205162"/>
            <a:ext cx="182697" cy="165287"/>
          </a:xfrm>
          <a:prstGeom prst="ellipse">
            <a:avLst/>
          </a:prstGeom>
          <a:solidFill>
            <a:srgbClr val="92D050"/>
          </a:solidFill>
          <a:ln>
            <a:solidFill>
              <a:srgbClr val="00B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93E09056-0D68-40C3-8CB0-D22E81D86E70}"/>
              </a:ext>
            </a:extLst>
          </p:cNvPr>
          <p:cNvSpPr/>
          <p:nvPr/>
        </p:nvSpPr>
        <p:spPr>
          <a:xfrm>
            <a:off x="3054653" y="3779593"/>
            <a:ext cx="182697" cy="1652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F7DD5E73-9F72-412C-B233-EE8606AAF9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895987"/>
              </p:ext>
            </p:extLst>
          </p:nvPr>
        </p:nvGraphicFramePr>
        <p:xfrm>
          <a:off x="3964761" y="1369363"/>
          <a:ext cx="5127228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id="{8702F448-0AD5-471B-9320-F1AD034572A8}"/>
              </a:ext>
            </a:extLst>
          </p:cNvPr>
          <p:cNvSpPr txBox="1"/>
          <p:nvPr/>
        </p:nvSpPr>
        <p:spPr>
          <a:xfrm>
            <a:off x="6912994" y="519771"/>
            <a:ext cx="137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20,33%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57693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9941452-3B24-41DD-A282-7C33974D34F9}"/>
              </a:ext>
            </a:extLst>
          </p:cNvPr>
          <p:cNvSpPr/>
          <p:nvPr/>
        </p:nvSpPr>
        <p:spPr>
          <a:xfrm>
            <a:off x="3125056" y="4156561"/>
            <a:ext cx="6018944" cy="790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TextBox 80">
            <a:extLst>
              <a:ext uri="{FF2B5EF4-FFF2-40B4-BE49-F238E27FC236}">
                <a16:creationId xmlns:a16="http://schemas.microsoft.com/office/drawing/2014/main" id="{D3FE1E1E-0806-4E34-8B5B-9ED5518E496F}"/>
              </a:ext>
            </a:extLst>
          </p:cNvPr>
          <p:cNvSpPr txBox="1"/>
          <p:nvPr/>
        </p:nvSpPr>
        <p:spPr>
          <a:xfrm>
            <a:off x="170821" y="28936"/>
            <a:ext cx="8487543" cy="3154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b">
            <a:spAutoFit/>
          </a:bodyPr>
          <a:lstStyle>
            <a:defPPr>
              <a:defRPr lang="fr-FR"/>
            </a:defPPr>
            <a:lvl1pPr algn="r">
              <a:defRPr b="1">
                <a:solidFill>
                  <a:srgbClr val="595959"/>
                </a:solidFill>
                <a:latin typeface="+mj-lt"/>
              </a:defRPr>
            </a:lvl1pPr>
          </a:lstStyle>
          <a:p>
            <a:pPr algn="ctr"/>
            <a:r>
              <a:rPr lang="es-ES" sz="1600" dirty="0">
                <a:latin typeface="Arial Narrow" panose="020B0606020202030204" pitchFamily="34" charset="0"/>
                <a:cs typeface="Arial" panose="020B0604020202020204" pitchFamily="34" charset="0"/>
              </a:rPr>
              <a:t>Avance y cumplimiento de los compromisos de las Direcciones  Asociados a la alineación Estratégica</a:t>
            </a:r>
          </a:p>
        </p:txBody>
      </p:sp>
      <p:sp>
        <p:nvSpPr>
          <p:cNvPr id="67" name="Shape 273">
            <a:hlinkClick r:id="" action="ppaction://noaction"/>
            <a:extLst>
              <a:ext uri="{FF2B5EF4-FFF2-40B4-BE49-F238E27FC236}">
                <a16:creationId xmlns:a16="http://schemas.microsoft.com/office/drawing/2014/main" id="{156874C1-9D35-49F8-994F-0673B7704F32}"/>
              </a:ext>
            </a:extLst>
          </p:cNvPr>
          <p:cNvSpPr/>
          <p:nvPr/>
        </p:nvSpPr>
        <p:spPr>
          <a:xfrm>
            <a:off x="8718384" y="553"/>
            <a:ext cx="404074" cy="488930"/>
          </a:xfrm>
          <a:prstGeom prst="rect">
            <a:avLst/>
          </a:prstGeom>
          <a:solidFill>
            <a:srgbClr val="F39C12"/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en-US" sz="2000" b="1" kern="0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02</a:t>
            </a:r>
            <a:endParaRPr sz="2000" b="1" kern="0" dirty="0">
              <a:solidFill>
                <a:srgbClr val="FFFFF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8" name="Forma libre: forma 67">
            <a:extLst>
              <a:ext uri="{FF2B5EF4-FFF2-40B4-BE49-F238E27FC236}">
                <a16:creationId xmlns:a16="http://schemas.microsoft.com/office/drawing/2014/main" id="{BFE10D2D-F424-4295-B0CD-78B4E569F5DE}"/>
              </a:ext>
            </a:extLst>
          </p:cNvPr>
          <p:cNvSpPr/>
          <p:nvPr/>
        </p:nvSpPr>
        <p:spPr>
          <a:xfrm>
            <a:off x="3084802" y="1347696"/>
            <a:ext cx="4310073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9. Mejorar el estado de salud de la población objeto de la EPS.</a:t>
            </a:r>
          </a:p>
        </p:txBody>
      </p:sp>
      <p:sp>
        <p:nvSpPr>
          <p:cNvPr id="72" name="Forma libre: forma 71">
            <a:extLst>
              <a:ext uri="{FF2B5EF4-FFF2-40B4-BE49-F238E27FC236}">
                <a16:creationId xmlns:a16="http://schemas.microsoft.com/office/drawing/2014/main" id="{3FF72B87-97BC-42C6-B318-CA6E9A8DB466}"/>
              </a:ext>
            </a:extLst>
          </p:cNvPr>
          <p:cNvSpPr/>
          <p:nvPr/>
        </p:nvSpPr>
        <p:spPr>
          <a:xfrm>
            <a:off x="3084802" y="989743"/>
            <a:ext cx="4310073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10. Posicionar la EPS como referente nacional en salud.	</a:t>
            </a:r>
            <a:r>
              <a:rPr lang="es-CO" sz="1050" dirty="0">
                <a:solidFill>
                  <a:srgbClr val="C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ABCEB67A-3D6D-413B-9285-3A46F9919449}"/>
              </a:ext>
            </a:extLst>
          </p:cNvPr>
          <p:cNvSpPr/>
          <p:nvPr/>
        </p:nvSpPr>
        <p:spPr>
          <a:xfrm>
            <a:off x="3083286" y="2084978"/>
            <a:ext cx="4312066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7. Lograr la sostenibilidad financiera de la EPS.</a:t>
            </a:r>
          </a:p>
        </p:txBody>
      </p:sp>
      <p:sp>
        <p:nvSpPr>
          <p:cNvPr id="78" name="Forma libre: forma 77">
            <a:extLst>
              <a:ext uri="{FF2B5EF4-FFF2-40B4-BE49-F238E27FC236}">
                <a16:creationId xmlns:a16="http://schemas.microsoft.com/office/drawing/2014/main" id="{F23FE747-044A-446C-9C80-249650FBFF0E}"/>
              </a:ext>
            </a:extLst>
          </p:cNvPr>
          <p:cNvSpPr/>
          <p:nvPr/>
        </p:nvSpPr>
        <p:spPr>
          <a:xfrm>
            <a:off x="3082803" y="2460425"/>
            <a:ext cx="4306358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E89F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6. Incrementar la fidelización y satisfacción de los usuarios.</a:t>
            </a:r>
          </a:p>
        </p:txBody>
      </p:sp>
      <p:sp>
        <p:nvSpPr>
          <p:cNvPr id="79" name="Forma libre: forma 78">
            <a:extLst>
              <a:ext uri="{FF2B5EF4-FFF2-40B4-BE49-F238E27FC236}">
                <a16:creationId xmlns:a16="http://schemas.microsoft.com/office/drawing/2014/main" id="{9847DE70-D6A8-449E-B8AE-873106554FDA}"/>
              </a:ext>
            </a:extLst>
          </p:cNvPr>
          <p:cNvSpPr/>
          <p:nvPr/>
        </p:nvSpPr>
        <p:spPr>
          <a:xfrm>
            <a:off x="3093786" y="3658514"/>
            <a:ext cx="4306356" cy="291023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9D5BD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3. Lograr la implementación, integración e innovación (I3) del SIG</a:t>
            </a:r>
          </a:p>
        </p:txBody>
      </p:sp>
      <p:sp>
        <p:nvSpPr>
          <p:cNvPr id="80" name="Forma libre: forma 79">
            <a:extLst>
              <a:ext uri="{FF2B5EF4-FFF2-40B4-BE49-F238E27FC236}">
                <a16:creationId xmlns:a16="http://schemas.microsoft.com/office/drawing/2014/main" id="{E36C0367-92DA-4DE3-B6B7-EAE1A026C619}"/>
              </a:ext>
            </a:extLst>
          </p:cNvPr>
          <p:cNvSpPr/>
          <p:nvPr/>
        </p:nvSpPr>
        <p:spPr>
          <a:xfrm>
            <a:off x="3105057" y="4445654"/>
            <a:ext cx="4317643" cy="351682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BDC2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1. </a:t>
            </a:r>
            <a:r>
              <a:rPr lang="es-MX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Consolidar la Cultura Organizacional enfocada en </a:t>
            </a:r>
          </a:p>
          <a:p>
            <a:pPr>
              <a:defRPr/>
            </a:pPr>
            <a:r>
              <a:rPr lang="es-MX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la Humanización del Servicio</a:t>
            </a: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  <a:endParaRPr lang="es-MX" sz="1050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Forma libre: forma 80">
            <a:extLst>
              <a:ext uri="{FF2B5EF4-FFF2-40B4-BE49-F238E27FC236}">
                <a16:creationId xmlns:a16="http://schemas.microsoft.com/office/drawing/2014/main" id="{973A2789-70B9-4379-9668-78FC4DB96E84}"/>
              </a:ext>
            </a:extLst>
          </p:cNvPr>
          <p:cNvSpPr/>
          <p:nvPr/>
        </p:nvSpPr>
        <p:spPr>
          <a:xfrm>
            <a:off x="3125056" y="4036609"/>
            <a:ext cx="4280606" cy="322163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BDC2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2. Fortalecer los sistemas de información, infraestructura </a:t>
            </a:r>
          </a:p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tecnológica y redes de  comunicación.</a:t>
            </a:r>
            <a:endParaRPr lang="es-MX" sz="1050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Subtitle 3">
            <a:extLst>
              <a:ext uri="{FF2B5EF4-FFF2-40B4-BE49-F238E27FC236}">
                <a16:creationId xmlns:a16="http://schemas.microsoft.com/office/drawing/2014/main" id="{7954AF35-D700-4873-B4BE-CA2F6C7F07C3}"/>
              </a:ext>
            </a:extLst>
          </p:cNvPr>
          <p:cNvSpPr txBox="1">
            <a:spLocks/>
          </p:cNvSpPr>
          <p:nvPr/>
        </p:nvSpPr>
        <p:spPr>
          <a:xfrm rot="16200000">
            <a:off x="34319" y="2627760"/>
            <a:ext cx="1881408" cy="26157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14350">
              <a:spcBef>
                <a:spcPts val="563"/>
              </a:spcBef>
              <a:buNone/>
              <a:defRPr/>
            </a:pPr>
            <a:r>
              <a:rPr lang="es-CO" sz="13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PERSPECTIVAS</a:t>
            </a:r>
          </a:p>
        </p:txBody>
      </p:sp>
      <p:sp>
        <p:nvSpPr>
          <p:cNvPr id="83" name="Forma libre: forma 82">
            <a:extLst>
              <a:ext uri="{FF2B5EF4-FFF2-40B4-BE49-F238E27FC236}">
                <a16:creationId xmlns:a16="http://schemas.microsoft.com/office/drawing/2014/main" id="{DBEEB72A-CCFE-48A9-9CE8-AB5A43E6DF1E}"/>
              </a:ext>
            </a:extLst>
          </p:cNvPr>
          <p:cNvSpPr/>
          <p:nvPr/>
        </p:nvSpPr>
        <p:spPr>
          <a:xfrm>
            <a:off x="3105057" y="3269279"/>
            <a:ext cx="4312997" cy="288015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9D5BD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4. Optimizar los procesos internos de la EPS</a:t>
            </a:r>
          </a:p>
        </p:txBody>
      </p:sp>
      <p:sp>
        <p:nvSpPr>
          <p:cNvPr id="84" name="Subtitle 3">
            <a:extLst>
              <a:ext uri="{FF2B5EF4-FFF2-40B4-BE49-F238E27FC236}">
                <a16:creationId xmlns:a16="http://schemas.microsoft.com/office/drawing/2014/main" id="{1CC012D4-1398-483A-A927-759116EC218E}"/>
              </a:ext>
            </a:extLst>
          </p:cNvPr>
          <p:cNvSpPr txBox="1">
            <a:spLocks/>
          </p:cNvSpPr>
          <p:nvPr/>
        </p:nvSpPr>
        <p:spPr>
          <a:xfrm rot="16200000">
            <a:off x="1999609" y="2699101"/>
            <a:ext cx="1430960" cy="26157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es-CO" sz="13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OBJETIVOS</a:t>
            </a:r>
          </a:p>
        </p:txBody>
      </p:sp>
      <p:sp>
        <p:nvSpPr>
          <p:cNvPr id="85" name="Forma libre: forma 84">
            <a:extLst>
              <a:ext uri="{FF2B5EF4-FFF2-40B4-BE49-F238E27FC236}">
                <a16:creationId xmlns:a16="http://schemas.microsoft.com/office/drawing/2014/main" id="{6EFF855F-F0CF-46AE-8A01-2D9489330AB9}"/>
              </a:ext>
            </a:extLst>
          </p:cNvPr>
          <p:cNvSpPr/>
          <p:nvPr/>
        </p:nvSpPr>
        <p:spPr>
          <a:xfrm>
            <a:off x="3090929" y="2875901"/>
            <a:ext cx="4312066" cy="291023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E89F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5. Aumentar la población afiliada a Capital Salud EPS.</a:t>
            </a:r>
          </a:p>
        </p:txBody>
      </p:sp>
      <p:sp>
        <p:nvSpPr>
          <p:cNvPr id="86" name="Forma libre: forma 85">
            <a:extLst>
              <a:ext uri="{FF2B5EF4-FFF2-40B4-BE49-F238E27FC236}">
                <a16:creationId xmlns:a16="http://schemas.microsoft.com/office/drawing/2014/main" id="{1727DBBB-52A4-4D97-836F-F916C0E347C7}"/>
              </a:ext>
            </a:extLst>
          </p:cNvPr>
          <p:cNvSpPr/>
          <p:nvPr/>
        </p:nvSpPr>
        <p:spPr>
          <a:xfrm>
            <a:off x="3092096" y="1694184"/>
            <a:ext cx="4310074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8. Desarrollar gestión en redes integradas de servicios de salud.</a:t>
            </a:r>
          </a:p>
        </p:txBody>
      </p:sp>
      <p:sp>
        <p:nvSpPr>
          <p:cNvPr id="87" name="Flecha: curvada hacia la izquierda 86">
            <a:extLst>
              <a:ext uri="{FF2B5EF4-FFF2-40B4-BE49-F238E27FC236}">
                <a16:creationId xmlns:a16="http://schemas.microsoft.com/office/drawing/2014/main" id="{84F13CF7-D8E0-43AD-81F2-045CE3739DE0}"/>
              </a:ext>
            </a:extLst>
          </p:cNvPr>
          <p:cNvSpPr/>
          <p:nvPr/>
        </p:nvSpPr>
        <p:spPr>
          <a:xfrm rot="10800000">
            <a:off x="2906032" y="4213118"/>
            <a:ext cx="188279" cy="281410"/>
          </a:xfrm>
          <a:prstGeom prst="curvedLeftArrow">
            <a:avLst/>
          </a:prstGeom>
          <a:solidFill>
            <a:srgbClr val="FF5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lecha: curvada hacia la izquierda 87">
            <a:extLst>
              <a:ext uri="{FF2B5EF4-FFF2-40B4-BE49-F238E27FC236}">
                <a16:creationId xmlns:a16="http://schemas.microsoft.com/office/drawing/2014/main" id="{F86E1CC5-6B8B-45FD-81A8-A6AD2A79DC31}"/>
              </a:ext>
            </a:extLst>
          </p:cNvPr>
          <p:cNvSpPr/>
          <p:nvPr/>
        </p:nvSpPr>
        <p:spPr>
          <a:xfrm rot="10800000">
            <a:off x="2906032" y="3841327"/>
            <a:ext cx="188279" cy="281410"/>
          </a:xfrm>
          <a:prstGeom prst="curvedLeftArrow">
            <a:avLst/>
          </a:prstGeom>
          <a:solidFill>
            <a:srgbClr val="FF5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Flecha: curvada hacia la izquierda 88">
            <a:extLst>
              <a:ext uri="{FF2B5EF4-FFF2-40B4-BE49-F238E27FC236}">
                <a16:creationId xmlns:a16="http://schemas.microsoft.com/office/drawing/2014/main" id="{B3E6F025-7659-45B3-BE58-46BEE12CA2BB}"/>
              </a:ext>
            </a:extLst>
          </p:cNvPr>
          <p:cNvSpPr/>
          <p:nvPr/>
        </p:nvSpPr>
        <p:spPr>
          <a:xfrm rot="10800000">
            <a:off x="2890216" y="3467000"/>
            <a:ext cx="188279" cy="281410"/>
          </a:xfrm>
          <a:prstGeom prst="curvedLeftArrow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Flecha: curvada hacia la izquierda 89">
            <a:extLst>
              <a:ext uri="{FF2B5EF4-FFF2-40B4-BE49-F238E27FC236}">
                <a16:creationId xmlns:a16="http://schemas.microsoft.com/office/drawing/2014/main" id="{E0F91A11-979C-4857-BDDD-11E399319248}"/>
              </a:ext>
            </a:extLst>
          </p:cNvPr>
          <p:cNvSpPr/>
          <p:nvPr/>
        </p:nvSpPr>
        <p:spPr>
          <a:xfrm rot="10800000">
            <a:off x="2872957" y="3064827"/>
            <a:ext cx="188279" cy="281410"/>
          </a:xfrm>
          <a:prstGeom prst="curvedLeftArrow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Flecha: curvada hacia la izquierda 90">
            <a:extLst>
              <a:ext uri="{FF2B5EF4-FFF2-40B4-BE49-F238E27FC236}">
                <a16:creationId xmlns:a16="http://schemas.microsoft.com/office/drawing/2014/main" id="{833A4CA0-15C9-4BF3-91CC-4A4AFB4054FF}"/>
              </a:ext>
            </a:extLst>
          </p:cNvPr>
          <p:cNvSpPr/>
          <p:nvPr/>
        </p:nvSpPr>
        <p:spPr>
          <a:xfrm rot="10800000">
            <a:off x="2866320" y="2318710"/>
            <a:ext cx="188279" cy="281410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Flecha: curvada hacia la izquierda 91">
            <a:extLst>
              <a:ext uri="{FF2B5EF4-FFF2-40B4-BE49-F238E27FC236}">
                <a16:creationId xmlns:a16="http://schemas.microsoft.com/office/drawing/2014/main" id="{72ED409E-0941-49CC-AFD8-58393CD02C10}"/>
              </a:ext>
            </a:extLst>
          </p:cNvPr>
          <p:cNvSpPr/>
          <p:nvPr/>
        </p:nvSpPr>
        <p:spPr>
          <a:xfrm rot="10800000">
            <a:off x="2857056" y="1905510"/>
            <a:ext cx="188279" cy="281410"/>
          </a:xfrm>
          <a:prstGeom prst="curvedLeftArrow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Flecha: curvada hacia la izquierda 92">
            <a:extLst>
              <a:ext uri="{FF2B5EF4-FFF2-40B4-BE49-F238E27FC236}">
                <a16:creationId xmlns:a16="http://schemas.microsoft.com/office/drawing/2014/main" id="{D027795A-E600-4CA8-9D2E-B6654FDBCB2E}"/>
              </a:ext>
            </a:extLst>
          </p:cNvPr>
          <p:cNvSpPr/>
          <p:nvPr/>
        </p:nvSpPr>
        <p:spPr>
          <a:xfrm rot="10800000">
            <a:off x="2857056" y="1531184"/>
            <a:ext cx="188279" cy="281410"/>
          </a:xfrm>
          <a:prstGeom prst="curvedLef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Flecha: curvada hacia la izquierda 93">
            <a:extLst>
              <a:ext uri="{FF2B5EF4-FFF2-40B4-BE49-F238E27FC236}">
                <a16:creationId xmlns:a16="http://schemas.microsoft.com/office/drawing/2014/main" id="{D41D39B5-7C36-4A5A-82A9-54FA98ED6E24}"/>
              </a:ext>
            </a:extLst>
          </p:cNvPr>
          <p:cNvSpPr/>
          <p:nvPr/>
        </p:nvSpPr>
        <p:spPr>
          <a:xfrm rot="10800000">
            <a:off x="2866320" y="1156857"/>
            <a:ext cx="188279" cy="281410"/>
          </a:xfrm>
          <a:prstGeom prst="curvedLef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echa: curvada hacia la izquierda 94">
            <a:extLst>
              <a:ext uri="{FF2B5EF4-FFF2-40B4-BE49-F238E27FC236}">
                <a16:creationId xmlns:a16="http://schemas.microsoft.com/office/drawing/2014/main" id="{FAB13C9F-A3DE-401A-8439-981109BE51B6}"/>
              </a:ext>
            </a:extLst>
          </p:cNvPr>
          <p:cNvSpPr/>
          <p:nvPr/>
        </p:nvSpPr>
        <p:spPr>
          <a:xfrm rot="10800000">
            <a:off x="2866319" y="2696190"/>
            <a:ext cx="188279" cy="281410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ítulo 2">
            <a:extLst>
              <a:ext uri="{FF2B5EF4-FFF2-40B4-BE49-F238E27FC236}">
                <a16:creationId xmlns:a16="http://schemas.microsoft.com/office/drawing/2014/main" id="{65668267-0F14-4F8D-9433-3BAF14851237}"/>
              </a:ext>
            </a:extLst>
          </p:cNvPr>
          <p:cNvSpPr txBox="1">
            <a:spLocks/>
          </p:cNvSpPr>
          <p:nvPr/>
        </p:nvSpPr>
        <p:spPr>
          <a:xfrm>
            <a:off x="1155131" y="401355"/>
            <a:ext cx="4602574" cy="4820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>
                <a:highlight>
                  <a:srgbClr val="00FF00"/>
                </a:highlight>
              </a:rPr>
              <a:t>Plan Acción Trimestre 1       </a:t>
            </a: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C993EB06-D845-4B98-8411-6B86BAE0E56C}"/>
              </a:ext>
            </a:extLst>
          </p:cNvPr>
          <p:cNvSpPr/>
          <p:nvPr/>
        </p:nvSpPr>
        <p:spPr>
          <a:xfrm>
            <a:off x="1155131" y="1351761"/>
            <a:ext cx="1390796" cy="37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IMPACTO EN SALUD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89FA0AEE-1867-4518-87BA-401B804920D6}"/>
              </a:ext>
            </a:extLst>
          </p:cNvPr>
          <p:cNvSpPr/>
          <p:nvPr/>
        </p:nvSpPr>
        <p:spPr>
          <a:xfrm>
            <a:off x="1155131" y="1961388"/>
            <a:ext cx="1390796" cy="37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FINANCIERA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3BA121B7-8572-4597-8524-54A5348BAF53}"/>
              </a:ext>
            </a:extLst>
          </p:cNvPr>
          <p:cNvSpPr/>
          <p:nvPr/>
        </p:nvSpPr>
        <p:spPr>
          <a:xfrm>
            <a:off x="1155131" y="2496822"/>
            <a:ext cx="1390796" cy="37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USUARIOS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EAA5BEA0-EBDF-49C5-AE08-D38A86499589}"/>
              </a:ext>
            </a:extLst>
          </p:cNvPr>
          <p:cNvSpPr/>
          <p:nvPr/>
        </p:nvSpPr>
        <p:spPr>
          <a:xfrm>
            <a:off x="1155131" y="3263983"/>
            <a:ext cx="1390796" cy="378000"/>
          </a:xfrm>
          <a:prstGeom prst="rect">
            <a:avLst/>
          </a:prstGeom>
          <a:solidFill>
            <a:srgbClr val="E66E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PROCESOS INTERNOS</a:t>
            </a:r>
          </a:p>
        </p:txBody>
      </p: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CECD2E1F-EBBE-408C-B611-F14440D831FF}"/>
              </a:ext>
            </a:extLst>
          </p:cNvPr>
          <p:cNvSpPr/>
          <p:nvPr/>
        </p:nvSpPr>
        <p:spPr>
          <a:xfrm>
            <a:off x="1155131" y="3980772"/>
            <a:ext cx="1390796" cy="37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APRENDIZAJE Y CRECIMIENTO</a:t>
            </a:r>
          </a:p>
        </p:txBody>
      </p:sp>
      <p:sp>
        <p:nvSpPr>
          <p:cNvPr id="102" name="Rectángulo: esquina doblada 101">
            <a:extLst>
              <a:ext uri="{FF2B5EF4-FFF2-40B4-BE49-F238E27FC236}">
                <a16:creationId xmlns:a16="http://schemas.microsoft.com/office/drawing/2014/main" id="{BF96E43C-8D57-48FE-B18A-6E9493D821F3}"/>
              </a:ext>
            </a:extLst>
          </p:cNvPr>
          <p:cNvSpPr/>
          <p:nvPr/>
        </p:nvSpPr>
        <p:spPr>
          <a:xfrm>
            <a:off x="7084668" y="999268"/>
            <a:ext cx="235744" cy="255755"/>
          </a:xfrm>
          <a:prstGeom prst="foldedCorne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ángulo: esquina doblada 102">
            <a:extLst>
              <a:ext uri="{FF2B5EF4-FFF2-40B4-BE49-F238E27FC236}">
                <a16:creationId xmlns:a16="http://schemas.microsoft.com/office/drawing/2014/main" id="{02E1848A-E74D-4720-BD3C-FB0ACB5446AD}"/>
              </a:ext>
            </a:extLst>
          </p:cNvPr>
          <p:cNvSpPr/>
          <p:nvPr/>
        </p:nvSpPr>
        <p:spPr>
          <a:xfrm>
            <a:off x="7087909" y="1377741"/>
            <a:ext cx="235744" cy="255755"/>
          </a:xfrm>
          <a:prstGeom prst="foldedCorne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ángulo: esquina doblada 103">
            <a:extLst>
              <a:ext uri="{FF2B5EF4-FFF2-40B4-BE49-F238E27FC236}">
                <a16:creationId xmlns:a16="http://schemas.microsoft.com/office/drawing/2014/main" id="{1130D4CA-5038-4DA0-A745-A58A1CDE050B}"/>
              </a:ext>
            </a:extLst>
          </p:cNvPr>
          <p:cNvSpPr/>
          <p:nvPr/>
        </p:nvSpPr>
        <p:spPr>
          <a:xfrm>
            <a:off x="7096865" y="1705633"/>
            <a:ext cx="235744" cy="255755"/>
          </a:xfrm>
          <a:prstGeom prst="foldedCorne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ángulo: esquina doblada 104">
            <a:extLst>
              <a:ext uri="{FF2B5EF4-FFF2-40B4-BE49-F238E27FC236}">
                <a16:creationId xmlns:a16="http://schemas.microsoft.com/office/drawing/2014/main" id="{25DCA878-37A8-4442-A363-4A6C60012656}"/>
              </a:ext>
            </a:extLst>
          </p:cNvPr>
          <p:cNvSpPr/>
          <p:nvPr/>
        </p:nvSpPr>
        <p:spPr>
          <a:xfrm>
            <a:off x="7096865" y="2113057"/>
            <a:ext cx="235744" cy="255755"/>
          </a:xfrm>
          <a:prstGeom prst="foldedCorner">
            <a:avLst/>
          </a:prstGeom>
          <a:noFill/>
          <a:ln>
            <a:solidFill>
              <a:srgbClr val="2F559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ángulo: esquina doblada 105">
            <a:extLst>
              <a:ext uri="{FF2B5EF4-FFF2-40B4-BE49-F238E27FC236}">
                <a16:creationId xmlns:a16="http://schemas.microsoft.com/office/drawing/2014/main" id="{FA1040C0-E59E-4D7A-AF17-E9A069F12D85}"/>
              </a:ext>
            </a:extLst>
          </p:cNvPr>
          <p:cNvSpPr/>
          <p:nvPr/>
        </p:nvSpPr>
        <p:spPr>
          <a:xfrm>
            <a:off x="7087909" y="2492470"/>
            <a:ext cx="235744" cy="255755"/>
          </a:xfrm>
          <a:prstGeom prst="foldedCorner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ángulo: esquina doblada 106">
            <a:extLst>
              <a:ext uri="{FF2B5EF4-FFF2-40B4-BE49-F238E27FC236}">
                <a16:creationId xmlns:a16="http://schemas.microsoft.com/office/drawing/2014/main" id="{6C520089-87A7-433B-B416-D394A57F2B7E}"/>
              </a:ext>
            </a:extLst>
          </p:cNvPr>
          <p:cNvSpPr/>
          <p:nvPr/>
        </p:nvSpPr>
        <p:spPr>
          <a:xfrm>
            <a:off x="7082418" y="2898376"/>
            <a:ext cx="235744" cy="255755"/>
          </a:xfrm>
          <a:prstGeom prst="foldedCorner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8" name="Rectángulo: esquina doblada 107">
            <a:extLst>
              <a:ext uri="{FF2B5EF4-FFF2-40B4-BE49-F238E27FC236}">
                <a16:creationId xmlns:a16="http://schemas.microsoft.com/office/drawing/2014/main" id="{B3380DC3-CB2D-4743-808D-0681EF0FE3CC}"/>
              </a:ext>
            </a:extLst>
          </p:cNvPr>
          <p:cNvSpPr/>
          <p:nvPr/>
        </p:nvSpPr>
        <p:spPr>
          <a:xfrm>
            <a:off x="7090669" y="3284790"/>
            <a:ext cx="235744" cy="255755"/>
          </a:xfrm>
          <a:prstGeom prst="foldedCorner">
            <a:avLst/>
          </a:prstGeom>
          <a:noFill/>
          <a:ln>
            <a:solidFill>
              <a:srgbClr val="E66E1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ángulo: esquina doblada 108">
            <a:extLst>
              <a:ext uri="{FF2B5EF4-FFF2-40B4-BE49-F238E27FC236}">
                <a16:creationId xmlns:a16="http://schemas.microsoft.com/office/drawing/2014/main" id="{BCB00EF0-5B34-4615-92F2-773DA3202CFD}"/>
              </a:ext>
            </a:extLst>
          </p:cNvPr>
          <p:cNvSpPr/>
          <p:nvPr/>
        </p:nvSpPr>
        <p:spPr>
          <a:xfrm>
            <a:off x="7087909" y="3676345"/>
            <a:ext cx="235744" cy="255755"/>
          </a:xfrm>
          <a:prstGeom prst="foldedCorner">
            <a:avLst/>
          </a:prstGeom>
          <a:noFill/>
          <a:ln>
            <a:solidFill>
              <a:srgbClr val="E66E1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0" name="Rectángulo: esquina doblada 109">
            <a:extLst>
              <a:ext uri="{FF2B5EF4-FFF2-40B4-BE49-F238E27FC236}">
                <a16:creationId xmlns:a16="http://schemas.microsoft.com/office/drawing/2014/main" id="{412C014F-0BD9-41FE-A7CA-702A30938395}"/>
              </a:ext>
            </a:extLst>
          </p:cNvPr>
          <p:cNvSpPr/>
          <p:nvPr/>
        </p:nvSpPr>
        <p:spPr>
          <a:xfrm>
            <a:off x="7087059" y="4054803"/>
            <a:ext cx="235744" cy="255755"/>
          </a:xfrm>
          <a:prstGeom prst="foldedCorne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ángulo: esquina doblada 110">
            <a:extLst>
              <a:ext uri="{FF2B5EF4-FFF2-40B4-BE49-F238E27FC236}">
                <a16:creationId xmlns:a16="http://schemas.microsoft.com/office/drawing/2014/main" id="{779F9B9B-DAB8-41D6-A5AD-5862D2654A48}"/>
              </a:ext>
            </a:extLst>
          </p:cNvPr>
          <p:cNvSpPr/>
          <p:nvPr/>
        </p:nvSpPr>
        <p:spPr>
          <a:xfrm>
            <a:off x="7096865" y="4498807"/>
            <a:ext cx="235744" cy="255755"/>
          </a:xfrm>
          <a:prstGeom prst="foldedCorne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2" name="Flecha: curvada hacia la izquierda 111">
            <a:extLst>
              <a:ext uri="{FF2B5EF4-FFF2-40B4-BE49-F238E27FC236}">
                <a16:creationId xmlns:a16="http://schemas.microsoft.com/office/drawing/2014/main" id="{8896B643-16AD-4C87-B145-D829CA70A329}"/>
              </a:ext>
            </a:extLst>
          </p:cNvPr>
          <p:cNvSpPr/>
          <p:nvPr/>
        </p:nvSpPr>
        <p:spPr>
          <a:xfrm rot="10800000">
            <a:off x="2866319" y="2703329"/>
            <a:ext cx="188279" cy="281410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Elipse 112">
            <a:hlinkClick r:id="" action="ppaction://noaction"/>
            <a:extLst>
              <a:ext uri="{FF2B5EF4-FFF2-40B4-BE49-F238E27FC236}">
                <a16:creationId xmlns:a16="http://schemas.microsoft.com/office/drawing/2014/main" id="{6E27EE0F-CD0B-497B-BD60-63947F8DD323}"/>
              </a:ext>
            </a:extLst>
          </p:cNvPr>
          <p:cNvSpPr/>
          <p:nvPr/>
        </p:nvSpPr>
        <p:spPr>
          <a:xfrm>
            <a:off x="7588964" y="1043941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4" name="Elipse 113">
            <a:hlinkClick r:id="" action="ppaction://noaction"/>
            <a:extLst>
              <a:ext uri="{FF2B5EF4-FFF2-40B4-BE49-F238E27FC236}">
                <a16:creationId xmlns:a16="http://schemas.microsoft.com/office/drawing/2014/main" id="{4868EB03-D6EC-400E-A1B2-B817A4452A72}"/>
              </a:ext>
            </a:extLst>
          </p:cNvPr>
          <p:cNvSpPr/>
          <p:nvPr/>
        </p:nvSpPr>
        <p:spPr>
          <a:xfrm>
            <a:off x="7584433" y="1357546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5" name="Elipse 114">
            <a:hlinkClick r:id="" action="ppaction://noaction"/>
            <a:extLst>
              <a:ext uri="{FF2B5EF4-FFF2-40B4-BE49-F238E27FC236}">
                <a16:creationId xmlns:a16="http://schemas.microsoft.com/office/drawing/2014/main" id="{2C2D8A14-CEC6-40D1-9FCF-8315599A5704}"/>
              </a:ext>
            </a:extLst>
          </p:cNvPr>
          <p:cNvSpPr/>
          <p:nvPr/>
        </p:nvSpPr>
        <p:spPr>
          <a:xfrm>
            <a:off x="7582267" y="1730579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6" name="Elipse 115">
            <a:hlinkClick r:id="" action="ppaction://noaction"/>
            <a:extLst>
              <a:ext uri="{FF2B5EF4-FFF2-40B4-BE49-F238E27FC236}">
                <a16:creationId xmlns:a16="http://schemas.microsoft.com/office/drawing/2014/main" id="{44C91C25-E034-45F5-8BC6-09A9BA2E3801}"/>
              </a:ext>
            </a:extLst>
          </p:cNvPr>
          <p:cNvSpPr/>
          <p:nvPr/>
        </p:nvSpPr>
        <p:spPr>
          <a:xfrm>
            <a:off x="7583941" y="2124138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7" name="Elipse 116">
            <a:hlinkClick r:id="" action="ppaction://noaction"/>
            <a:extLst>
              <a:ext uri="{FF2B5EF4-FFF2-40B4-BE49-F238E27FC236}">
                <a16:creationId xmlns:a16="http://schemas.microsoft.com/office/drawing/2014/main" id="{AAB53E1D-7DD0-4B73-BBA4-8A56783038D3}"/>
              </a:ext>
            </a:extLst>
          </p:cNvPr>
          <p:cNvSpPr/>
          <p:nvPr/>
        </p:nvSpPr>
        <p:spPr>
          <a:xfrm>
            <a:off x="7585617" y="2497600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8" name="Elipse 117">
            <a:hlinkClick r:id="" action="ppaction://noaction"/>
            <a:extLst>
              <a:ext uri="{FF2B5EF4-FFF2-40B4-BE49-F238E27FC236}">
                <a16:creationId xmlns:a16="http://schemas.microsoft.com/office/drawing/2014/main" id="{BD61062B-0CF3-4E64-9E3E-A8D38A523C16}"/>
              </a:ext>
            </a:extLst>
          </p:cNvPr>
          <p:cNvSpPr/>
          <p:nvPr/>
        </p:nvSpPr>
        <p:spPr>
          <a:xfrm>
            <a:off x="7577242" y="2911256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9" name="Elipse 118">
            <a:hlinkClick r:id="" action="ppaction://noaction"/>
            <a:extLst>
              <a:ext uri="{FF2B5EF4-FFF2-40B4-BE49-F238E27FC236}">
                <a16:creationId xmlns:a16="http://schemas.microsoft.com/office/drawing/2014/main" id="{88231E77-3BA8-49FB-809F-5F451439FB14}"/>
              </a:ext>
            </a:extLst>
          </p:cNvPr>
          <p:cNvSpPr/>
          <p:nvPr/>
        </p:nvSpPr>
        <p:spPr>
          <a:xfrm>
            <a:off x="7567428" y="3303614"/>
            <a:ext cx="208071" cy="20663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0" name="Elipse 119">
            <a:hlinkClick r:id="" action="ppaction://noaction"/>
            <a:extLst>
              <a:ext uri="{FF2B5EF4-FFF2-40B4-BE49-F238E27FC236}">
                <a16:creationId xmlns:a16="http://schemas.microsoft.com/office/drawing/2014/main" id="{059F41DD-AAB5-464A-862D-2BF0473B9C1C}"/>
              </a:ext>
            </a:extLst>
          </p:cNvPr>
          <p:cNvSpPr/>
          <p:nvPr/>
        </p:nvSpPr>
        <p:spPr>
          <a:xfrm>
            <a:off x="7590643" y="3668229"/>
            <a:ext cx="208071" cy="20663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1" name="Elipse 120">
            <a:hlinkClick r:id="" action="ppaction://noaction"/>
            <a:extLst>
              <a:ext uri="{FF2B5EF4-FFF2-40B4-BE49-F238E27FC236}">
                <a16:creationId xmlns:a16="http://schemas.microsoft.com/office/drawing/2014/main" id="{CD4C2F75-F99B-4ECD-95F9-113FC7EFDA19}"/>
              </a:ext>
            </a:extLst>
          </p:cNvPr>
          <p:cNvSpPr/>
          <p:nvPr/>
        </p:nvSpPr>
        <p:spPr>
          <a:xfrm>
            <a:off x="7592317" y="4081887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2" name="Elipse 121">
            <a:hlinkClick r:id="" action="ppaction://noaction"/>
            <a:extLst>
              <a:ext uri="{FF2B5EF4-FFF2-40B4-BE49-F238E27FC236}">
                <a16:creationId xmlns:a16="http://schemas.microsoft.com/office/drawing/2014/main" id="{13E0616C-F6A3-4D45-86FF-AEBE32E9218E}"/>
              </a:ext>
            </a:extLst>
          </p:cNvPr>
          <p:cNvSpPr/>
          <p:nvPr/>
        </p:nvSpPr>
        <p:spPr>
          <a:xfrm>
            <a:off x="7604040" y="4525688"/>
            <a:ext cx="208071" cy="20663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72521A49-65E8-4360-B17E-A4A771E96154}"/>
              </a:ext>
            </a:extLst>
          </p:cNvPr>
          <p:cNvSpPr txBox="1"/>
          <p:nvPr/>
        </p:nvSpPr>
        <p:spPr>
          <a:xfrm>
            <a:off x="7840268" y="3266867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23%</a:t>
            </a:r>
            <a:endParaRPr lang="es-CO" sz="1200" b="1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CB69E62-3CC9-49F9-AB8C-A16B82073754}"/>
              </a:ext>
            </a:extLst>
          </p:cNvPr>
          <p:cNvSpPr txBox="1"/>
          <p:nvPr/>
        </p:nvSpPr>
        <p:spPr>
          <a:xfrm>
            <a:off x="7791702" y="4484388"/>
            <a:ext cx="926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 23%</a:t>
            </a:r>
            <a:endParaRPr lang="es-CO" sz="1200" b="1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722F952-1CDF-4C0B-9D2C-71003C293C8D}"/>
              </a:ext>
            </a:extLst>
          </p:cNvPr>
          <p:cNvSpPr txBox="1"/>
          <p:nvPr/>
        </p:nvSpPr>
        <p:spPr>
          <a:xfrm>
            <a:off x="7763233" y="4064034"/>
            <a:ext cx="926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 18%</a:t>
            </a:r>
            <a:endParaRPr lang="es-CO" sz="1200" b="1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742C9C4B-93EB-4E01-892D-C38B188395F7}"/>
              </a:ext>
            </a:extLst>
          </p:cNvPr>
          <p:cNvSpPr txBox="1"/>
          <p:nvPr/>
        </p:nvSpPr>
        <p:spPr>
          <a:xfrm>
            <a:off x="7791701" y="2876661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16%</a:t>
            </a:r>
            <a:endParaRPr lang="es-CO" sz="1200" b="1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29DEE063-0C5E-4938-A0E4-352F7E1B6EC0}"/>
              </a:ext>
            </a:extLst>
          </p:cNvPr>
          <p:cNvSpPr txBox="1"/>
          <p:nvPr/>
        </p:nvSpPr>
        <p:spPr>
          <a:xfrm>
            <a:off x="7833570" y="2456308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18%</a:t>
            </a:r>
            <a:endParaRPr lang="es-CO" sz="1200" b="1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859E913-72D0-49FC-A88F-E83000010443}"/>
              </a:ext>
            </a:extLst>
          </p:cNvPr>
          <p:cNvSpPr txBox="1"/>
          <p:nvPr/>
        </p:nvSpPr>
        <p:spPr>
          <a:xfrm>
            <a:off x="7795054" y="1694312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17%</a:t>
            </a:r>
            <a:endParaRPr lang="es-CO" sz="1200" b="1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F1A3F159-3992-4C83-BA97-3B87568C6445}"/>
              </a:ext>
            </a:extLst>
          </p:cNvPr>
          <p:cNvSpPr txBox="1"/>
          <p:nvPr/>
        </p:nvSpPr>
        <p:spPr>
          <a:xfrm>
            <a:off x="7763233" y="1318934"/>
            <a:ext cx="693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 </a:t>
            </a:r>
            <a:r>
              <a:rPr lang="es-ES" sz="1100" b="1" dirty="0"/>
              <a:t>19</a:t>
            </a:r>
            <a:r>
              <a:rPr lang="es-ES" sz="1100" dirty="0"/>
              <a:t>%</a:t>
            </a:r>
            <a:endParaRPr lang="es-CO" sz="1100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00AA98E8-323E-4C79-83E3-DBF704099B2D}"/>
              </a:ext>
            </a:extLst>
          </p:cNvPr>
          <p:cNvSpPr txBox="1"/>
          <p:nvPr/>
        </p:nvSpPr>
        <p:spPr>
          <a:xfrm>
            <a:off x="7754860" y="1009111"/>
            <a:ext cx="693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 </a:t>
            </a:r>
            <a:r>
              <a:rPr lang="es-ES" sz="1100" b="1" dirty="0"/>
              <a:t>20</a:t>
            </a:r>
            <a:r>
              <a:rPr lang="es-ES" sz="1100" dirty="0"/>
              <a:t>%</a:t>
            </a:r>
            <a:endParaRPr lang="es-CO" sz="11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02F8D9C-7398-47D3-82C9-E31D7A0DDD21}"/>
              </a:ext>
            </a:extLst>
          </p:cNvPr>
          <p:cNvSpPr txBox="1"/>
          <p:nvPr/>
        </p:nvSpPr>
        <p:spPr>
          <a:xfrm>
            <a:off x="5817724" y="411402"/>
            <a:ext cx="137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20,11%</a:t>
            </a:r>
            <a:endParaRPr lang="es-CO" sz="2800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14CB68C-1A2F-47C6-B891-4560AA84F226}"/>
              </a:ext>
            </a:extLst>
          </p:cNvPr>
          <p:cNvSpPr txBox="1"/>
          <p:nvPr/>
        </p:nvSpPr>
        <p:spPr>
          <a:xfrm>
            <a:off x="7801751" y="3610185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21%</a:t>
            </a:r>
            <a:endParaRPr lang="es-CO" sz="1200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61AE6CB-6BA4-4AB6-A630-AC6382020BA9}"/>
              </a:ext>
            </a:extLst>
          </p:cNvPr>
          <p:cNvSpPr txBox="1"/>
          <p:nvPr/>
        </p:nvSpPr>
        <p:spPr>
          <a:xfrm>
            <a:off x="7865390" y="2106288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20%</a:t>
            </a:r>
            <a:endParaRPr lang="es-CO" sz="1200" b="1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00F010B2-FC76-4E8E-8051-CD5728DEA8B6}"/>
              </a:ext>
            </a:extLst>
          </p:cNvPr>
          <p:cNvSpPr/>
          <p:nvPr/>
        </p:nvSpPr>
        <p:spPr>
          <a:xfrm>
            <a:off x="5549634" y="542265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0909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80">
            <a:extLst>
              <a:ext uri="{FF2B5EF4-FFF2-40B4-BE49-F238E27FC236}">
                <a16:creationId xmlns:a16="http://schemas.microsoft.com/office/drawing/2014/main" id="{D3FE1E1E-0806-4E34-8B5B-9ED5518E496F}"/>
              </a:ext>
            </a:extLst>
          </p:cNvPr>
          <p:cNvSpPr txBox="1"/>
          <p:nvPr/>
        </p:nvSpPr>
        <p:spPr>
          <a:xfrm>
            <a:off x="170821" y="28936"/>
            <a:ext cx="8487543" cy="3154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b">
            <a:spAutoFit/>
          </a:bodyPr>
          <a:lstStyle>
            <a:defPPr>
              <a:defRPr lang="fr-FR"/>
            </a:defPPr>
            <a:lvl1pPr algn="r">
              <a:defRPr b="1">
                <a:solidFill>
                  <a:srgbClr val="595959"/>
                </a:solidFill>
                <a:latin typeface="+mj-lt"/>
              </a:defRPr>
            </a:lvl1pPr>
          </a:lstStyle>
          <a:p>
            <a:pPr algn="ctr"/>
            <a:r>
              <a:rPr lang="es-ES" sz="1600" dirty="0">
                <a:latin typeface="Arial Narrow" panose="020B0606020202030204" pitchFamily="34" charset="0"/>
                <a:cs typeface="Arial" panose="020B0604020202020204" pitchFamily="34" charset="0"/>
              </a:rPr>
              <a:t>Avance y cumplimiento de los compromisos de las Direcciones  Asociados a la alineación Estratégica</a:t>
            </a:r>
          </a:p>
        </p:txBody>
      </p:sp>
      <p:sp>
        <p:nvSpPr>
          <p:cNvPr id="67" name="Shape 273">
            <a:hlinkClick r:id="" action="ppaction://noaction"/>
            <a:extLst>
              <a:ext uri="{FF2B5EF4-FFF2-40B4-BE49-F238E27FC236}">
                <a16:creationId xmlns:a16="http://schemas.microsoft.com/office/drawing/2014/main" id="{156874C1-9D35-49F8-994F-0673B7704F32}"/>
              </a:ext>
            </a:extLst>
          </p:cNvPr>
          <p:cNvSpPr/>
          <p:nvPr/>
        </p:nvSpPr>
        <p:spPr>
          <a:xfrm>
            <a:off x="8718384" y="553"/>
            <a:ext cx="404074" cy="488930"/>
          </a:xfrm>
          <a:prstGeom prst="rect">
            <a:avLst/>
          </a:prstGeom>
          <a:solidFill>
            <a:srgbClr val="F39C12"/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en-US" sz="2000" b="1" kern="0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02</a:t>
            </a:r>
            <a:endParaRPr sz="2000" b="1" kern="0" dirty="0">
              <a:solidFill>
                <a:srgbClr val="FFFFF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BC258BE4-6BE0-470F-BA43-99F73A65E898}"/>
              </a:ext>
            </a:extLst>
          </p:cNvPr>
          <p:cNvSpPr txBox="1">
            <a:spLocks/>
          </p:cNvSpPr>
          <p:nvPr/>
        </p:nvSpPr>
        <p:spPr>
          <a:xfrm>
            <a:off x="1115447" y="604719"/>
            <a:ext cx="6870022" cy="4382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>
                <a:solidFill>
                  <a:srgbClr val="595959"/>
                </a:solidFill>
                <a:latin typeface="Arial Narrow" panose="020B0606020202030204" pitchFamily="34" charset="0"/>
                <a:ea typeface="+mn-ea"/>
              </a:rPr>
              <a:t>RESULTADOS POR DIRECCIÓN TRIMESTRE 2</a:t>
            </a:r>
          </a:p>
          <a:p>
            <a:endParaRPr lang="es-CO" sz="2400" b="1" dirty="0">
              <a:solidFill>
                <a:srgbClr val="595959"/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702F448-0AD5-471B-9320-F1AD034572A8}"/>
              </a:ext>
            </a:extLst>
          </p:cNvPr>
          <p:cNvSpPr txBox="1"/>
          <p:nvPr/>
        </p:nvSpPr>
        <p:spPr>
          <a:xfrm>
            <a:off x="6912994" y="519771"/>
            <a:ext cx="137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44,09%</a:t>
            </a:r>
            <a:endParaRPr lang="es-CO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77E0E3F-2C25-4CF9-9896-7925F9905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77156"/>
              </p:ext>
            </p:extLst>
          </p:nvPr>
        </p:nvGraphicFramePr>
        <p:xfrm>
          <a:off x="170820" y="1238425"/>
          <a:ext cx="3476731" cy="3300350"/>
        </p:xfrm>
        <a:graphic>
          <a:graphicData uri="http://schemas.openxmlformats.org/drawingml/2006/table">
            <a:tbl>
              <a:tblPr/>
              <a:tblGrid>
                <a:gridCol w="748965">
                  <a:extLst>
                    <a:ext uri="{9D8B030D-6E8A-4147-A177-3AD203B41FA5}">
                      <a16:colId xmlns:a16="http://schemas.microsoft.com/office/drawing/2014/main" val="3797121508"/>
                    </a:ext>
                  </a:extLst>
                </a:gridCol>
                <a:gridCol w="817054">
                  <a:extLst>
                    <a:ext uri="{9D8B030D-6E8A-4147-A177-3AD203B41FA5}">
                      <a16:colId xmlns:a16="http://schemas.microsoft.com/office/drawing/2014/main" val="3903528290"/>
                    </a:ext>
                  </a:extLst>
                </a:gridCol>
                <a:gridCol w="855352">
                  <a:extLst>
                    <a:ext uri="{9D8B030D-6E8A-4147-A177-3AD203B41FA5}">
                      <a16:colId xmlns:a16="http://schemas.microsoft.com/office/drawing/2014/main" val="3608515620"/>
                    </a:ext>
                  </a:extLst>
                </a:gridCol>
                <a:gridCol w="1055360">
                  <a:extLst>
                    <a:ext uri="{9D8B030D-6E8A-4147-A177-3AD203B41FA5}">
                      <a16:colId xmlns:a16="http://schemas.microsoft.com/office/drawing/2014/main" val="1271998968"/>
                    </a:ext>
                  </a:extLst>
                </a:gridCol>
              </a:tblGrid>
              <a:tr h="49505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Dirección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Resultados</a:t>
                      </a:r>
                      <a:b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I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Resultados</a:t>
                      </a:r>
                      <a:b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</a:br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II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Porcentaje de Cumplimiento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84128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17.98%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41.07%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400103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18.25%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40.68%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94890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DAU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17.08%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41.76%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869418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DAF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21.63%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45.64%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566551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22.66%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48.46%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07304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16.74%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42.86%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098788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DJU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22.18%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40.13%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257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23.00%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47.50%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85771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19.82%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44.78%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463186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24.00%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48.00%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2824"/>
                  </a:ext>
                </a:extLst>
              </a:tr>
              <a:tr h="2550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20.33%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44.09%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17501"/>
                  </a:ext>
                </a:extLst>
              </a:tr>
            </a:tbl>
          </a:graphicData>
        </a:graphic>
      </p:graphicFrame>
      <p:sp>
        <p:nvSpPr>
          <p:cNvPr id="35" name="Elipse 34">
            <a:extLst>
              <a:ext uri="{FF2B5EF4-FFF2-40B4-BE49-F238E27FC236}">
                <a16:creationId xmlns:a16="http://schemas.microsoft.com/office/drawing/2014/main" id="{A3F82921-CFB9-4624-976E-AE244854C3AF}"/>
              </a:ext>
            </a:extLst>
          </p:cNvPr>
          <p:cNvSpPr/>
          <p:nvPr/>
        </p:nvSpPr>
        <p:spPr>
          <a:xfrm>
            <a:off x="2990374" y="2045742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92423A1C-8A34-453F-B812-A59C198044AC}"/>
              </a:ext>
            </a:extLst>
          </p:cNvPr>
          <p:cNvSpPr/>
          <p:nvPr/>
        </p:nvSpPr>
        <p:spPr>
          <a:xfrm>
            <a:off x="2990374" y="1776273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26719484-53C1-4A7F-A257-71F3E03939C2}"/>
              </a:ext>
            </a:extLst>
          </p:cNvPr>
          <p:cNvSpPr/>
          <p:nvPr/>
        </p:nvSpPr>
        <p:spPr>
          <a:xfrm>
            <a:off x="2990373" y="3317419"/>
            <a:ext cx="182697" cy="165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1629E29E-0360-4FBA-85C1-688C087EF050}"/>
              </a:ext>
            </a:extLst>
          </p:cNvPr>
          <p:cNvSpPr/>
          <p:nvPr/>
        </p:nvSpPr>
        <p:spPr>
          <a:xfrm>
            <a:off x="2990374" y="2293682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EBBF680F-0E5F-443A-8757-094CA20271E1}"/>
              </a:ext>
            </a:extLst>
          </p:cNvPr>
          <p:cNvSpPr/>
          <p:nvPr/>
        </p:nvSpPr>
        <p:spPr>
          <a:xfrm>
            <a:off x="2990374" y="2545613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E39C290B-2B15-4EF9-93B6-FB367F678136}"/>
              </a:ext>
            </a:extLst>
          </p:cNvPr>
          <p:cNvSpPr/>
          <p:nvPr/>
        </p:nvSpPr>
        <p:spPr>
          <a:xfrm>
            <a:off x="2990373" y="2817803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F61D5E9E-E3CF-43E4-AC8E-0AC802E99F8A}"/>
              </a:ext>
            </a:extLst>
          </p:cNvPr>
          <p:cNvSpPr/>
          <p:nvPr/>
        </p:nvSpPr>
        <p:spPr>
          <a:xfrm>
            <a:off x="2990373" y="3080755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CC9CD2EC-FF77-4478-AE7E-B85973E56150}"/>
              </a:ext>
            </a:extLst>
          </p:cNvPr>
          <p:cNvSpPr/>
          <p:nvPr/>
        </p:nvSpPr>
        <p:spPr>
          <a:xfrm>
            <a:off x="2990372" y="3554083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0FEA0CC1-0896-4A45-98A7-F55083242BEA}"/>
              </a:ext>
            </a:extLst>
          </p:cNvPr>
          <p:cNvSpPr/>
          <p:nvPr/>
        </p:nvSpPr>
        <p:spPr>
          <a:xfrm>
            <a:off x="2990371" y="4096724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B5573B35-CCD6-4C59-94F8-90A7F407C5E8}"/>
              </a:ext>
            </a:extLst>
          </p:cNvPr>
          <p:cNvSpPr/>
          <p:nvPr/>
        </p:nvSpPr>
        <p:spPr>
          <a:xfrm>
            <a:off x="2990371" y="3827470"/>
            <a:ext cx="182697" cy="16528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93451A61-172F-42E1-8F2C-3EC83EC48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15868"/>
              </p:ext>
            </p:extLst>
          </p:nvPr>
        </p:nvGraphicFramePr>
        <p:xfrm>
          <a:off x="3854131" y="1238425"/>
          <a:ext cx="5119049" cy="330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5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9941452-3B24-41DD-A282-7C33974D34F9}"/>
              </a:ext>
            </a:extLst>
          </p:cNvPr>
          <p:cNvSpPr/>
          <p:nvPr/>
        </p:nvSpPr>
        <p:spPr>
          <a:xfrm>
            <a:off x="3125056" y="4156561"/>
            <a:ext cx="6018944" cy="790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TextBox 80">
            <a:extLst>
              <a:ext uri="{FF2B5EF4-FFF2-40B4-BE49-F238E27FC236}">
                <a16:creationId xmlns:a16="http://schemas.microsoft.com/office/drawing/2014/main" id="{D3FE1E1E-0806-4E34-8B5B-9ED5518E496F}"/>
              </a:ext>
            </a:extLst>
          </p:cNvPr>
          <p:cNvSpPr txBox="1"/>
          <p:nvPr/>
        </p:nvSpPr>
        <p:spPr>
          <a:xfrm>
            <a:off x="170821" y="28936"/>
            <a:ext cx="8487543" cy="3154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b">
            <a:spAutoFit/>
          </a:bodyPr>
          <a:lstStyle>
            <a:defPPr>
              <a:defRPr lang="fr-FR"/>
            </a:defPPr>
            <a:lvl1pPr algn="r">
              <a:defRPr b="1">
                <a:solidFill>
                  <a:srgbClr val="595959"/>
                </a:solidFill>
                <a:latin typeface="+mj-lt"/>
              </a:defRPr>
            </a:lvl1pPr>
          </a:lstStyle>
          <a:p>
            <a:pPr algn="ctr"/>
            <a:r>
              <a:rPr lang="es-ES" sz="1600" dirty="0">
                <a:latin typeface="Arial Narrow" panose="020B0606020202030204" pitchFamily="34" charset="0"/>
                <a:cs typeface="Arial" panose="020B0604020202020204" pitchFamily="34" charset="0"/>
              </a:rPr>
              <a:t>Avance y cumplimiento de los compromisos de las Direcciones  Asociados a la alineación Estratégica</a:t>
            </a:r>
          </a:p>
        </p:txBody>
      </p:sp>
      <p:sp>
        <p:nvSpPr>
          <p:cNvPr id="67" name="Shape 273">
            <a:hlinkClick r:id="" action="ppaction://noaction"/>
            <a:extLst>
              <a:ext uri="{FF2B5EF4-FFF2-40B4-BE49-F238E27FC236}">
                <a16:creationId xmlns:a16="http://schemas.microsoft.com/office/drawing/2014/main" id="{156874C1-9D35-49F8-994F-0673B7704F32}"/>
              </a:ext>
            </a:extLst>
          </p:cNvPr>
          <p:cNvSpPr/>
          <p:nvPr/>
        </p:nvSpPr>
        <p:spPr>
          <a:xfrm>
            <a:off x="8718384" y="553"/>
            <a:ext cx="404074" cy="488930"/>
          </a:xfrm>
          <a:prstGeom prst="rect">
            <a:avLst/>
          </a:prstGeom>
          <a:solidFill>
            <a:srgbClr val="F39C12"/>
          </a:solidFill>
          <a:ln w="12700" cap="flat">
            <a:noFill/>
            <a:miter lim="400000"/>
          </a:ln>
          <a:effectLst/>
        </p:spPr>
        <p:txBody>
          <a:bodyPr wrap="square" lIns="34289" tIns="34289" rIns="34289" bIns="3428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en-US" sz="2000" b="1" kern="0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02</a:t>
            </a:r>
            <a:endParaRPr sz="2000" b="1" kern="0" dirty="0">
              <a:solidFill>
                <a:srgbClr val="FFFFF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8" name="Forma libre: forma 67">
            <a:extLst>
              <a:ext uri="{FF2B5EF4-FFF2-40B4-BE49-F238E27FC236}">
                <a16:creationId xmlns:a16="http://schemas.microsoft.com/office/drawing/2014/main" id="{BFE10D2D-F424-4295-B0CD-78B4E569F5DE}"/>
              </a:ext>
            </a:extLst>
          </p:cNvPr>
          <p:cNvSpPr/>
          <p:nvPr/>
        </p:nvSpPr>
        <p:spPr>
          <a:xfrm>
            <a:off x="3084802" y="1347696"/>
            <a:ext cx="4310073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9. Mejorar el estado de salud de la población objeto de la EPS.</a:t>
            </a:r>
          </a:p>
        </p:txBody>
      </p:sp>
      <p:sp>
        <p:nvSpPr>
          <p:cNvPr id="72" name="Forma libre: forma 71">
            <a:extLst>
              <a:ext uri="{FF2B5EF4-FFF2-40B4-BE49-F238E27FC236}">
                <a16:creationId xmlns:a16="http://schemas.microsoft.com/office/drawing/2014/main" id="{3FF72B87-97BC-42C6-B318-CA6E9A8DB466}"/>
              </a:ext>
            </a:extLst>
          </p:cNvPr>
          <p:cNvSpPr/>
          <p:nvPr/>
        </p:nvSpPr>
        <p:spPr>
          <a:xfrm>
            <a:off x="3084802" y="989743"/>
            <a:ext cx="4310073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10. Posicionar la EPS como referente nacional en salud.	</a:t>
            </a:r>
            <a:r>
              <a:rPr lang="es-CO" sz="1050" dirty="0">
                <a:solidFill>
                  <a:srgbClr val="C0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ABCEB67A-3D6D-413B-9285-3A46F9919449}"/>
              </a:ext>
            </a:extLst>
          </p:cNvPr>
          <p:cNvSpPr/>
          <p:nvPr/>
        </p:nvSpPr>
        <p:spPr>
          <a:xfrm>
            <a:off x="3083286" y="2084978"/>
            <a:ext cx="4312066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7. Lograr la sostenibilidad financiera de la EPS.</a:t>
            </a:r>
          </a:p>
        </p:txBody>
      </p:sp>
      <p:sp>
        <p:nvSpPr>
          <p:cNvPr id="78" name="Forma libre: forma 77">
            <a:extLst>
              <a:ext uri="{FF2B5EF4-FFF2-40B4-BE49-F238E27FC236}">
                <a16:creationId xmlns:a16="http://schemas.microsoft.com/office/drawing/2014/main" id="{F23FE747-044A-446C-9C80-249650FBFF0E}"/>
              </a:ext>
            </a:extLst>
          </p:cNvPr>
          <p:cNvSpPr/>
          <p:nvPr/>
        </p:nvSpPr>
        <p:spPr>
          <a:xfrm>
            <a:off x="3082803" y="2460425"/>
            <a:ext cx="4306358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E89F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6. Incrementar la fidelización y satisfacción de los usuarios.</a:t>
            </a:r>
          </a:p>
        </p:txBody>
      </p:sp>
      <p:sp>
        <p:nvSpPr>
          <p:cNvPr id="79" name="Forma libre: forma 78">
            <a:extLst>
              <a:ext uri="{FF2B5EF4-FFF2-40B4-BE49-F238E27FC236}">
                <a16:creationId xmlns:a16="http://schemas.microsoft.com/office/drawing/2014/main" id="{9847DE70-D6A8-449E-B8AE-873106554FDA}"/>
              </a:ext>
            </a:extLst>
          </p:cNvPr>
          <p:cNvSpPr/>
          <p:nvPr/>
        </p:nvSpPr>
        <p:spPr>
          <a:xfrm>
            <a:off x="3093786" y="3658514"/>
            <a:ext cx="4306356" cy="291023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9D5BD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3. Lograr la implementación, integración e innovación (I3) del SIG</a:t>
            </a:r>
          </a:p>
        </p:txBody>
      </p:sp>
      <p:sp>
        <p:nvSpPr>
          <p:cNvPr id="80" name="Forma libre: forma 79">
            <a:extLst>
              <a:ext uri="{FF2B5EF4-FFF2-40B4-BE49-F238E27FC236}">
                <a16:creationId xmlns:a16="http://schemas.microsoft.com/office/drawing/2014/main" id="{E36C0367-92DA-4DE3-B6B7-EAE1A026C619}"/>
              </a:ext>
            </a:extLst>
          </p:cNvPr>
          <p:cNvSpPr/>
          <p:nvPr/>
        </p:nvSpPr>
        <p:spPr>
          <a:xfrm>
            <a:off x="3105057" y="4445654"/>
            <a:ext cx="4317643" cy="351682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BDC2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1. </a:t>
            </a:r>
            <a:r>
              <a:rPr lang="es-MX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Consolidar la Cultura Organizacional enfocada en </a:t>
            </a:r>
          </a:p>
          <a:p>
            <a:pPr>
              <a:defRPr/>
            </a:pPr>
            <a:r>
              <a:rPr lang="es-MX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la Humanización del Servicio</a:t>
            </a: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  <a:endParaRPr lang="es-MX" sz="1050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Forma libre: forma 80">
            <a:extLst>
              <a:ext uri="{FF2B5EF4-FFF2-40B4-BE49-F238E27FC236}">
                <a16:creationId xmlns:a16="http://schemas.microsoft.com/office/drawing/2014/main" id="{973A2789-70B9-4379-9668-78FC4DB96E84}"/>
              </a:ext>
            </a:extLst>
          </p:cNvPr>
          <p:cNvSpPr/>
          <p:nvPr/>
        </p:nvSpPr>
        <p:spPr>
          <a:xfrm>
            <a:off x="3125056" y="4036609"/>
            <a:ext cx="4280606" cy="322163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BDC2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2. Fortalecer los sistemas de información, infraestructura </a:t>
            </a:r>
          </a:p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tecnológica y redes de  comunicación.</a:t>
            </a:r>
            <a:endParaRPr lang="es-MX" sz="1050" dirty="0">
              <a:solidFill>
                <a:srgbClr val="E7E6E6">
                  <a:lumMod val="25000"/>
                </a:srgb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Subtitle 3">
            <a:extLst>
              <a:ext uri="{FF2B5EF4-FFF2-40B4-BE49-F238E27FC236}">
                <a16:creationId xmlns:a16="http://schemas.microsoft.com/office/drawing/2014/main" id="{7954AF35-D700-4873-B4BE-CA2F6C7F07C3}"/>
              </a:ext>
            </a:extLst>
          </p:cNvPr>
          <p:cNvSpPr txBox="1">
            <a:spLocks/>
          </p:cNvSpPr>
          <p:nvPr/>
        </p:nvSpPr>
        <p:spPr>
          <a:xfrm rot="16200000">
            <a:off x="34319" y="2627760"/>
            <a:ext cx="1881408" cy="26157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14350">
              <a:spcBef>
                <a:spcPts val="563"/>
              </a:spcBef>
              <a:buNone/>
              <a:defRPr/>
            </a:pPr>
            <a:r>
              <a:rPr lang="es-CO" sz="13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PERSPECTIVAS</a:t>
            </a:r>
          </a:p>
        </p:txBody>
      </p:sp>
      <p:sp>
        <p:nvSpPr>
          <p:cNvPr id="83" name="Forma libre: forma 82">
            <a:extLst>
              <a:ext uri="{FF2B5EF4-FFF2-40B4-BE49-F238E27FC236}">
                <a16:creationId xmlns:a16="http://schemas.microsoft.com/office/drawing/2014/main" id="{DBEEB72A-CCFE-48A9-9CE8-AB5A43E6DF1E}"/>
              </a:ext>
            </a:extLst>
          </p:cNvPr>
          <p:cNvSpPr/>
          <p:nvPr/>
        </p:nvSpPr>
        <p:spPr>
          <a:xfrm>
            <a:off x="3105057" y="3269279"/>
            <a:ext cx="4312997" cy="288015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9D5BD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4. Optimizar los procesos internos de la EPS</a:t>
            </a:r>
          </a:p>
        </p:txBody>
      </p:sp>
      <p:sp>
        <p:nvSpPr>
          <p:cNvPr id="84" name="Subtitle 3">
            <a:extLst>
              <a:ext uri="{FF2B5EF4-FFF2-40B4-BE49-F238E27FC236}">
                <a16:creationId xmlns:a16="http://schemas.microsoft.com/office/drawing/2014/main" id="{1CC012D4-1398-483A-A927-759116EC218E}"/>
              </a:ext>
            </a:extLst>
          </p:cNvPr>
          <p:cNvSpPr txBox="1">
            <a:spLocks/>
          </p:cNvSpPr>
          <p:nvPr/>
        </p:nvSpPr>
        <p:spPr>
          <a:xfrm rot="16200000">
            <a:off x="1999609" y="2699101"/>
            <a:ext cx="1430960" cy="26157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Bef>
                <a:spcPts val="750"/>
              </a:spcBef>
              <a:defRPr/>
            </a:pPr>
            <a:r>
              <a:rPr lang="es-CO" sz="13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OBJETIVOS</a:t>
            </a:r>
          </a:p>
        </p:txBody>
      </p:sp>
      <p:sp>
        <p:nvSpPr>
          <p:cNvPr id="85" name="Forma libre: forma 84">
            <a:extLst>
              <a:ext uri="{FF2B5EF4-FFF2-40B4-BE49-F238E27FC236}">
                <a16:creationId xmlns:a16="http://schemas.microsoft.com/office/drawing/2014/main" id="{6EFF855F-F0CF-46AE-8A01-2D9489330AB9}"/>
              </a:ext>
            </a:extLst>
          </p:cNvPr>
          <p:cNvSpPr/>
          <p:nvPr/>
        </p:nvSpPr>
        <p:spPr>
          <a:xfrm>
            <a:off x="3090929" y="2875901"/>
            <a:ext cx="4312066" cy="291023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rgbClr val="FFE89F">
              <a:alpha val="89804"/>
            </a:srgb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5. Aumentar la población afiliada a Capital Salud EPS.</a:t>
            </a:r>
          </a:p>
        </p:txBody>
      </p:sp>
      <p:sp>
        <p:nvSpPr>
          <p:cNvPr id="86" name="Forma libre: forma 85">
            <a:extLst>
              <a:ext uri="{FF2B5EF4-FFF2-40B4-BE49-F238E27FC236}">
                <a16:creationId xmlns:a16="http://schemas.microsoft.com/office/drawing/2014/main" id="{1727DBBB-52A4-4D97-836F-F916C0E347C7}"/>
              </a:ext>
            </a:extLst>
          </p:cNvPr>
          <p:cNvSpPr/>
          <p:nvPr/>
        </p:nvSpPr>
        <p:spPr>
          <a:xfrm>
            <a:off x="3092096" y="1694184"/>
            <a:ext cx="4310074" cy="298121"/>
          </a:xfrm>
          <a:custGeom>
            <a:avLst/>
            <a:gdLst>
              <a:gd name="connsiteX0" fmla="*/ 0 w 1022257"/>
              <a:gd name="connsiteY0" fmla="*/ 29806 h 298058"/>
              <a:gd name="connsiteX1" fmla="*/ 29806 w 1022257"/>
              <a:gd name="connsiteY1" fmla="*/ 0 h 298058"/>
              <a:gd name="connsiteX2" fmla="*/ 992451 w 1022257"/>
              <a:gd name="connsiteY2" fmla="*/ 0 h 298058"/>
              <a:gd name="connsiteX3" fmla="*/ 1022257 w 1022257"/>
              <a:gd name="connsiteY3" fmla="*/ 29806 h 298058"/>
              <a:gd name="connsiteX4" fmla="*/ 1022257 w 1022257"/>
              <a:gd name="connsiteY4" fmla="*/ 268252 h 298058"/>
              <a:gd name="connsiteX5" fmla="*/ 992451 w 1022257"/>
              <a:gd name="connsiteY5" fmla="*/ 298058 h 298058"/>
              <a:gd name="connsiteX6" fmla="*/ 29806 w 1022257"/>
              <a:gd name="connsiteY6" fmla="*/ 298058 h 298058"/>
              <a:gd name="connsiteX7" fmla="*/ 0 w 1022257"/>
              <a:gd name="connsiteY7" fmla="*/ 268252 h 298058"/>
              <a:gd name="connsiteX8" fmla="*/ 0 w 1022257"/>
              <a:gd name="connsiteY8" fmla="*/ 29806 h 29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2257" h="298058">
                <a:moveTo>
                  <a:pt x="0" y="29806"/>
                </a:moveTo>
                <a:cubicBezTo>
                  <a:pt x="0" y="13345"/>
                  <a:pt x="13345" y="0"/>
                  <a:pt x="29806" y="0"/>
                </a:cubicBezTo>
                <a:lnTo>
                  <a:pt x="992451" y="0"/>
                </a:lnTo>
                <a:cubicBezTo>
                  <a:pt x="1008912" y="0"/>
                  <a:pt x="1022257" y="13345"/>
                  <a:pt x="1022257" y="29806"/>
                </a:cubicBezTo>
                <a:lnTo>
                  <a:pt x="1022257" y="268252"/>
                </a:lnTo>
                <a:cubicBezTo>
                  <a:pt x="1022257" y="284713"/>
                  <a:pt x="1008912" y="298058"/>
                  <a:pt x="992451" y="298058"/>
                </a:cubicBezTo>
                <a:lnTo>
                  <a:pt x="29806" y="298058"/>
                </a:lnTo>
                <a:cubicBezTo>
                  <a:pt x="13345" y="298058"/>
                  <a:pt x="0" y="284713"/>
                  <a:pt x="0" y="268252"/>
                </a:cubicBezTo>
                <a:lnTo>
                  <a:pt x="0" y="2980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93" tIns="17978" rIns="23693" bIns="17978" numCol="1" spcCol="1270" anchor="ctr" anchorCtr="0">
            <a:noAutofit/>
          </a:bodyPr>
          <a:lstStyle/>
          <a:p>
            <a:pPr>
              <a:defRPr/>
            </a:pPr>
            <a:r>
              <a:rPr lang="es-CO" sz="105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8. Desarrollar gestión en redes integradas de servicios de salud.</a:t>
            </a:r>
          </a:p>
        </p:txBody>
      </p:sp>
      <p:sp>
        <p:nvSpPr>
          <p:cNvPr id="87" name="Flecha: curvada hacia la izquierda 86">
            <a:extLst>
              <a:ext uri="{FF2B5EF4-FFF2-40B4-BE49-F238E27FC236}">
                <a16:creationId xmlns:a16="http://schemas.microsoft.com/office/drawing/2014/main" id="{84F13CF7-D8E0-43AD-81F2-045CE3739DE0}"/>
              </a:ext>
            </a:extLst>
          </p:cNvPr>
          <p:cNvSpPr/>
          <p:nvPr/>
        </p:nvSpPr>
        <p:spPr>
          <a:xfrm rot="10800000">
            <a:off x="2906032" y="4213118"/>
            <a:ext cx="188279" cy="281410"/>
          </a:xfrm>
          <a:prstGeom prst="curvedLeftArrow">
            <a:avLst/>
          </a:prstGeom>
          <a:solidFill>
            <a:srgbClr val="FF5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lecha: curvada hacia la izquierda 87">
            <a:extLst>
              <a:ext uri="{FF2B5EF4-FFF2-40B4-BE49-F238E27FC236}">
                <a16:creationId xmlns:a16="http://schemas.microsoft.com/office/drawing/2014/main" id="{F86E1CC5-6B8B-45FD-81A8-A6AD2A79DC31}"/>
              </a:ext>
            </a:extLst>
          </p:cNvPr>
          <p:cNvSpPr/>
          <p:nvPr/>
        </p:nvSpPr>
        <p:spPr>
          <a:xfrm rot="10800000">
            <a:off x="2906032" y="3841327"/>
            <a:ext cx="188279" cy="281410"/>
          </a:xfrm>
          <a:prstGeom prst="curvedLeftArrow">
            <a:avLst/>
          </a:prstGeom>
          <a:solidFill>
            <a:srgbClr val="FF5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Flecha: curvada hacia la izquierda 88">
            <a:extLst>
              <a:ext uri="{FF2B5EF4-FFF2-40B4-BE49-F238E27FC236}">
                <a16:creationId xmlns:a16="http://schemas.microsoft.com/office/drawing/2014/main" id="{B3E6F025-7659-45B3-BE58-46BEE12CA2BB}"/>
              </a:ext>
            </a:extLst>
          </p:cNvPr>
          <p:cNvSpPr/>
          <p:nvPr/>
        </p:nvSpPr>
        <p:spPr>
          <a:xfrm rot="10800000">
            <a:off x="2890216" y="3467000"/>
            <a:ext cx="188279" cy="281410"/>
          </a:xfrm>
          <a:prstGeom prst="curvedLeftArrow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Flecha: curvada hacia la izquierda 89">
            <a:extLst>
              <a:ext uri="{FF2B5EF4-FFF2-40B4-BE49-F238E27FC236}">
                <a16:creationId xmlns:a16="http://schemas.microsoft.com/office/drawing/2014/main" id="{E0F91A11-979C-4857-BDDD-11E399319248}"/>
              </a:ext>
            </a:extLst>
          </p:cNvPr>
          <p:cNvSpPr/>
          <p:nvPr/>
        </p:nvSpPr>
        <p:spPr>
          <a:xfrm rot="10800000">
            <a:off x="2872957" y="3064827"/>
            <a:ext cx="188279" cy="281410"/>
          </a:xfrm>
          <a:prstGeom prst="curvedLeftArrow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Flecha: curvada hacia la izquierda 90">
            <a:extLst>
              <a:ext uri="{FF2B5EF4-FFF2-40B4-BE49-F238E27FC236}">
                <a16:creationId xmlns:a16="http://schemas.microsoft.com/office/drawing/2014/main" id="{833A4CA0-15C9-4BF3-91CC-4A4AFB4054FF}"/>
              </a:ext>
            </a:extLst>
          </p:cNvPr>
          <p:cNvSpPr/>
          <p:nvPr/>
        </p:nvSpPr>
        <p:spPr>
          <a:xfrm rot="10800000">
            <a:off x="2866320" y="2318710"/>
            <a:ext cx="188279" cy="281410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Flecha: curvada hacia la izquierda 91">
            <a:extLst>
              <a:ext uri="{FF2B5EF4-FFF2-40B4-BE49-F238E27FC236}">
                <a16:creationId xmlns:a16="http://schemas.microsoft.com/office/drawing/2014/main" id="{72ED409E-0941-49CC-AFD8-58393CD02C10}"/>
              </a:ext>
            </a:extLst>
          </p:cNvPr>
          <p:cNvSpPr/>
          <p:nvPr/>
        </p:nvSpPr>
        <p:spPr>
          <a:xfrm rot="10800000">
            <a:off x="2857056" y="1905510"/>
            <a:ext cx="188279" cy="281410"/>
          </a:xfrm>
          <a:prstGeom prst="curvedLeftArrow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Flecha: curvada hacia la izquierda 92">
            <a:extLst>
              <a:ext uri="{FF2B5EF4-FFF2-40B4-BE49-F238E27FC236}">
                <a16:creationId xmlns:a16="http://schemas.microsoft.com/office/drawing/2014/main" id="{D027795A-E600-4CA8-9D2E-B6654FDBCB2E}"/>
              </a:ext>
            </a:extLst>
          </p:cNvPr>
          <p:cNvSpPr/>
          <p:nvPr/>
        </p:nvSpPr>
        <p:spPr>
          <a:xfrm rot="10800000">
            <a:off x="2857056" y="1531184"/>
            <a:ext cx="188279" cy="281410"/>
          </a:xfrm>
          <a:prstGeom prst="curvedLef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Flecha: curvada hacia la izquierda 93">
            <a:extLst>
              <a:ext uri="{FF2B5EF4-FFF2-40B4-BE49-F238E27FC236}">
                <a16:creationId xmlns:a16="http://schemas.microsoft.com/office/drawing/2014/main" id="{D41D39B5-7C36-4A5A-82A9-54FA98ED6E24}"/>
              </a:ext>
            </a:extLst>
          </p:cNvPr>
          <p:cNvSpPr/>
          <p:nvPr/>
        </p:nvSpPr>
        <p:spPr>
          <a:xfrm rot="10800000">
            <a:off x="2866320" y="1156857"/>
            <a:ext cx="188279" cy="281410"/>
          </a:xfrm>
          <a:prstGeom prst="curvedLef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echa: curvada hacia la izquierda 94">
            <a:extLst>
              <a:ext uri="{FF2B5EF4-FFF2-40B4-BE49-F238E27FC236}">
                <a16:creationId xmlns:a16="http://schemas.microsoft.com/office/drawing/2014/main" id="{FAB13C9F-A3DE-401A-8439-981109BE51B6}"/>
              </a:ext>
            </a:extLst>
          </p:cNvPr>
          <p:cNvSpPr/>
          <p:nvPr/>
        </p:nvSpPr>
        <p:spPr>
          <a:xfrm rot="10800000">
            <a:off x="2866319" y="2696190"/>
            <a:ext cx="188279" cy="281410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ítulo 2">
            <a:extLst>
              <a:ext uri="{FF2B5EF4-FFF2-40B4-BE49-F238E27FC236}">
                <a16:creationId xmlns:a16="http://schemas.microsoft.com/office/drawing/2014/main" id="{65668267-0F14-4F8D-9433-3BAF14851237}"/>
              </a:ext>
            </a:extLst>
          </p:cNvPr>
          <p:cNvSpPr txBox="1">
            <a:spLocks/>
          </p:cNvSpPr>
          <p:nvPr/>
        </p:nvSpPr>
        <p:spPr>
          <a:xfrm>
            <a:off x="1155131" y="401355"/>
            <a:ext cx="4602574" cy="4820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/>
              <a:t>Plan Acción Trimestre 2</a:t>
            </a:r>
            <a:r>
              <a:rPr lang="es-CO" sz="3200" b="1" dirty="0">
                <a:highlight>
                  <a:srgbClr val="00FF00"/>
                </a:highlight>
              </a:rPr>
              <a:t>       </a:t>
            </a: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C993EB06-D845-4B98-8411-6B86BAE0E56C}"/>
              </a:ext>
            </a:extLst>
          </p:cNvPr>
          <p:cNvSpPr/>
          <p:nvPr/>
        </p:nvSpPr>
        <p:spPr>
          <a:xfrm>
            <a:off x="1155131" y="1351761"/>
            <a:ext cx="1390796" cy="37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IMPACTO EN SALUD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89FA0AEE-1867-4518-87BA-401B804920D6}"/>
              </a:ext>
            </a:extLst>
          </p:cNvPr>
          <p:cNvSpPr/>
          <p:nvPr/>
        </p:nvSpPr>
        <p:spPr>
          <a:xfrm>
            <a:off x="1155131" y="1961388"/>
            <a:ext cx="1390796" cy="37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FINANCIERA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3BA121B7-8572-4597-8524-54A5348BAF53}"/>
              </a:ext>
            </a:extLst>
          </p:cNvPr>
          <p:cNvSpPr/>
          <p:nvPr/>
        </p:nvSpPr>
        <p:spPr>
          <a:xfrm>
            <a:off x="1155131" y="2496822"/>
            <a:ext cx="1390796" cy="37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USUARIOS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EAA5BEA0-EBDF-49C5-AE08-D38A86499589}"/>
              </a:ext>
            </a:extLst>
          </p:cNvPr>
          <p:cNvSpPr/>
          <p:nvPr/>
        </p:nvSpPr>
        <p:spPr>
          <a:xfrm>
            <a:off x="1155131" y="3263983"/>
            <a:ext cx="1390796" cy="378000"/>
          </a:xfrm>
          <a:prstGeom prst="rect">
            <a:avLst/>
          </a:prstGeom>
          <a:solidFill>
            <a:srgbClr val="E66E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PROCESOS INTERNOS</a:t>
            </a:r>
          </a:p>
        </p:txBody>
      </p: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CECD2E1F-EBBE-408C-B611-F14440D831FF}"/>
              </a:ext>
            </a:extLst>
          </p:cNvPr>
          <p:cNvSpPr/>
          <p:nvPr/>
        </p:nvSpPr>
        <p:spPr>
          <a:xfrm>
            <a:off x="1155131" y="3980772"/>
            <a:ext cx="1390796" cy="37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CO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APRENDIZAJE Y CRECIMIENTO</a:t>
            </a:r>
          </a:p>
        </p:txBody>
      </p:sp>
      <p:sp>
        <p:nvSpPr>
          <p:cNvPr id="102" name="Rectángulo: esquina doblada 101">
            <a:extLst>
              <a:ext uri="{FF2B5EF4-FFF2-40B4-BE49-F238E27FC236}">
                <a16:creationId xmlns:a16="http://schemas.microsoft.com/office/drawing/2014/main" id="{BF96E43C-8D57-48FE-B18A-6E9493D821F3}"/>
              </a:ext>
            </a:extLst>
          </p:cNvPr>
          <p:cNvSpPr/>
          <p:nvPr/>
        </p:nvSpPr>
        <p:spPr>
          <a:xfrm>
            <a:off x="7084668" y="999268"/>
            <a:ext cx="235744" cy="255755"/>
          </a:xfrm>
          <a:prstGeom prst="foldedCorne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ángulo: esquina doblada 102">
            <a:extLst>
              <a:ext uri="{FF2B5EF4-FFF2-40B4-BE49-F238E27FC236}">
                <a16:creationId xmlns:a16="http://schemas.microsoft.com/office/drawing/2014/main" id="{02E1848A-E74D-4720-BD3C-FB0ACB5446AD}"/>
              </a:ext>
            </a:extLst>
          </p:cNvPr>
          <p:cNvSpPr/>
          <p:nvPr/>
        </p:nvSpPr>
        <p:spPr>
          <a:xfrm>
            <a:off x="7087909" y="1377741"/>
            <a:ext cx="235744" cy="255755"/>
          </a:xfrm>
          <a:prstGeom prst="foldedCorne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ángulo: esquina doblada 103">
            <a:extLst>
              <a:ext uri="{FF2B5EF4-FFF2-40B4-BE49-F238E27FC236}">
                <a16:creationId xmlns:a16="http://schemas.microsoft.com/office/drawing/2014/main" id="{1130D4CA-5038-4DA0-A745-A58A1CDE050B}"/>
              </a:ext>
            </a:extLst>
          </p:cNvPr>
          <p:cNvSpPr/>
          <p:nvPr/>
        </p:nvSpPr>
        <p:spPr>
          <a:xfrm>
            <a:off x="7096865" y="1705633"/>
            <a:ext cx="235744" cy="255755"/>
          </a:xfrm>
          <a:prstGeom prst="foldedCorne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ángulo: esquina doblada 104">
            <a:extLst>
              <a:ext uri="{FF2B5EF4-FFF2-40B4-BE49-F238E27FC236}">
                <a16:creationId xmlns:a16="http://schemas.microsoft.com/office/drawing/2014/main" id="{25DCA878-37A8-4442-A363-4A6C60012656}"/>
              </a:ext>
            </a:extLst>
          </p:cNvPr>
          <p:cNvSpPr/>
          <p:nvPr/>
        </p:nvSpPr>
        <p:spPr>
          <a:xfrm>
            <a:off x="7096865" y="2113057"/>
            <a:ext cx="235744" cy="255755"/>
          </a:xfrm>
          <a:prstGeom prst="foldedCorner">
            <a:avLst/>
          </a:prstGeom>
          <a:noFill/>
          <a:ln>
            <a:solidFill>
              <a:srgbClr val="2F559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ángulo: esquina doblada 105">
            <a:extLst>
              <a:ext uri="{FF2B5EF4-FFF2-40B4-BE49-F238E27FC236}">
                <a16:creationId xmlns:a16="http://schemas.microsoft.com/office/drawing/2014/main" id="{FA1040C0-E59E-4D7A-AF17-E9A069F12D85}"/>
              </a:ext>
            </a:extLst>
          </p:cNvPr>
          <p:cNvSpPr/>
          <p:nvPr/>
        </p:nvSpPr>
        <p:spPr>
          <a:xfrm>
            <a:off x="7087909" y="2492470"/>
            <a:ext cx="235744" cy="255755"/>
          </a:xfrm>
          <a:prstGeom prst="foldedCorner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ángulo: esquina doblada 106">
            <a:extLst>
              <a:ext uri="{FF2B5EF4-FFF2-40B4-BE49-F238E27FC236}">
                <a16:creationId xmlns:a16="http://schemas.microsoft.com/office/drawing/2014/main" id="{6C520089-87A7-433B-B416-D394A57F2B7E}"/>
              </a:ext>
            </a:extLst>
          </p:cNvPr>
          <p:cNvSpPr/>
          <p:nvPr/>
        </p:nvSpPr>
        <p:spPr>
          <a:xfrm>
            <a:off x="7082418" y="2898376"/>
            <a:ext cx="235744" cy="255755"/>
          </a:xfrm>
          <a:prstGeom prst="foldedCorner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8" name="Rectángulo: esquina doblada 107">
            <a:extLst>
              <a:ext uri="{FF2B5EF4-FFF2-40B4-BE49-F238E27FC236}">
                <a16:creationId xmlns:a16="http://schemas.microsoft.com/office/drawing/2014/main" id="{B3380DC3-CB2D-4743-808D-0681EF0FE3CC}"/>
              </a:ext>
            </a:extLst>
          </p:cNvPr>
          <p:cNvSpPr/>
          <p:nvPr/>
        </p:nvSpPr>
        <p:spPr>
          <a:xfrm>
            <a:off x="7090669" y="3284790"/>
            <a:ext cx="235744" cy="255755"/>
          </a:xfrm>
          <a:prstGeom prst="foldedCorner">
            <a:avLst/>
          </a:prstGeom>
          <a:noFill/>
          <a:ln>
            <a:solidFill>
              <a:srgbClr val="E66E1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ángulo: esquina doblada 108">
            <a:extLst>
              <a:ext uri="{FF2B5EF4-FFF2-40B4-BE49-F238E27FC236}">
                <a16:creationId xmlns:a16="http://schemas.microsoft.com/office/drawing/2014/main" id="{BCB00EF0-5B34-4615-92F2-773DA3202CFD}"/>
              </a:ext>
            </a:extLst>
          </p:cNvPr>
          <p:cNvSpPr/>
          <p:nvPr/>
        </p:nvSpPr>
        <p:spPr>
          <a:xfrm>
            <a:off x="7087909" y="3676345"/>
            <a:ext cx="235744" cy="255755"/>
          </a:xfrm>
          <a:prstGeom prst="foldedCorner">
            <a:avLst/>
          </a:prstGeom>
          <a:noFill/>
          <a:ln>
            <a:solidFill>
              <a:srgbClr val="E66E1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0" name="Rectángulo: esquina doblada 109">
            <a:extLst>
              <a:ext uri="{FF2B5EF4-FFF2-40B4-BE49-F238E27FC236}">
                <a16:creationId xmlns:a16="http://schemas.microsoft.com/office/drawing/2014/main" id="{412C014F-0BD9-41FE-A7CA-702A30938395}"/>
              </a:ext>
            </a:extLst>
          </p:cNvPr>
          <p:cNvSpPr/>
          <p:nvPr/>
        </p:nvSpPr>
        <p:spPr>
          <a:xfrm>
            <a:off x="7087059" y="4054803"/>
            <a:ext cx="235744" cy="255755"/>
          </a:xfrm>
          <a:prstGeom prst="foldedCorne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O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ángulo: esquina doblada 110">
            <a:extLst>
              <a:ext uri="{FF2B5EF4-FFF2-40B4-BE49-F238E27FC236}">
                <a16:creationId xmlns:a16="http://schemas.microsoft.com/office/drawing/2014/main" id="{779F9B9B-DAB8-41D6-A5AD-5862D2654A48}"/>
              </a:ext>
            </a:extLst>
          </p:cNvPr>
          <p:cNvSpPr/>
          <p:nvPr/>
        </p:nvSpPr>
        <p:spPr>
          <a:xfrm>
            <a:off x="7096865" y="4498807"/>
            <a:ext cx="235744" cy="255755"/>
          </a:xfrm>
          <a:prstGeom prst="foldedCorne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2" name="Flecha: curvada hacia la izquierda 111">
            <a:extLst>
              <a:ext uri="{FF2B5EF4-FFF2-40B4-BE49-F238E27FC236}">
                <a16:creationId xmlns:a16="http://schemas.microsoft.com/office/drawing/2014/main" id="{8896B643-16AD-4C87-B145-D829CA70A329}"/>
              </a:ext>
            </a:extLst>
          </p:cNvPr>
          <p:cNvSpPr/>
          <p:nvPr/>
        </p:nvSpPr>
        <p:spPr>
          <a:xfrm rot="10800000">
            <a:off x="2866319" y="2703329"/>
            <a:ext cx="188279" cy="281410"/>
          </a:xfrm>
          <a:prstGeom prst="curved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CO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Elipse 112">
            <a:hlinkClick r:id="" action="ppaction://noaction"/>
            <a:extLst>
              <a:ext uri="{FF2B5EF4-FFF2-40B4-BE49-F238E27FC236}">
                <a16:creationId xmlns:a16="http://schemas.microsoft.com/office/drawing/2014/main" id="{6E27EE0F-CD0B-497B-BD60-63947F8DD323}"/>
              </a:ext>
            </a:extLst>
          </p:cNvPr>
          <p:cNvSpPr/>
          <p:nvPr/>
        </p:nvSpPr>
        <p:spPr>
          <a:xfrm>
            <a:off x="7588964" y="1043941"/>
            <a:ext cx="208071" cy="20663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4" name="Elipse 113">
            <a:hlinkClick r:id="" action="ppaction://noaction"/>
            <a:extLst>
              <a:ext uri="{FF2B5EF4-FFF2-40B4-BE49-F238E27FC236}">
                <a16:creationId xmlns:a16="http://schemas.microsoft.com/office/drawing/2014/main" id="{4868EB03-D6EC-400E-A1B2-B817A4452A72}"/>
              </a:ext>
            </a:extLst>
          </p:cNvPr>
          <p:cNvSpPr/>
          <p:nvPr/>
        </p:nvSpPr>
        <p:spPr>
          <a:xfrm>
            <a:off x="7584433" y="1357546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5" name="Elipse 114">
            <a:hlinkClick r:id="" action="ppaction://noaction"/>
            <a:extLst>
              <a:ext uri="{FF2B5EF4-FFF2-40B4-BE49-F238E27FC236}">
                <a16:creationId xmlns:a16="http://schemas.microsoft.com/office/drawing/2014/main" id="{2C2D8A14-CEC6-40D1-9FCF-8315599A5704}"/>
              </a:ext>
            </a:extLst>
          </p:cNvPr>
          <p:cNvSpPr/>
          <p:nvPr/>
        </p:nvSpPr>
        <p:spPr>
          <a:xfrm>
            <a:off x="7582267" y="1730579"/>
            <a:ext cx="208071" cy="20663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6" name="Elipse 115">
            <a:hlinkClick r:id="" action="ppaction://noaction"/>
            <a:extLst>
              <a:ext uri="{FF2B5EF4-FFF2-40B4-BE49-F238E27FC236}">
                <a16:creationId xmlns:a16="http://schemas.microsoft.com/office/drawing/2014/main" id="{44C91C25-E034-45F5-8BC6-09A9BA2E3801}"/>
              </a:ext>
            </a:extLst>
          </p:cNvPr>
          <p:cNvSpPr/>
          <p:nvPr/>
        </p:nvSpPr>
        <p:spPr>
          <a:xfrm>
            <a:off x="7583941" y="2124138"/>
            <a:ext cx="208071" cy="20663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7" name="Elipse 116">
            <a:hlinkClick r:id="" action="ppaction://noaction"/>
            <a:extLst>
              <a:ext uri="{FF2B5EF4-FFF2-40B4-BE49-F238E27FC236}">
                <a16:creationId xmlns:a16="http://schemas.microsoft.com/office/drawing/2014/main" id="{AAB53E1D-7DD0-4B73-BBA4-8A56783038D3}"/>
              </a:ext>
            </a:extLst>
          </p:cNvPr>
          <p:cNvSpPr/>
          <p:nvPr/>
        </p:nvSpPr>
        <p:spPr>
          <a:xfrm>
            <a:off x="7585617" y="2497600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8" name="Elipse 117">
            <a:hlinkClick r:id="" action="ppaction://noaction"/>
            <a:extLst>
              <a:ext uri="{FF2B5EF4-FFF2-40B4-BE49-F238E27FC236}">
                <a16:creationId xmlns:a16="http://schemas.microsoft.com/office/drawing/2014/main" id="{BD61062B-0CF3-4E64-9E3E-A8D38A523C16}"/>
              </a:ext>
            </a:extLst>
          </p:cNvPr>
          <p:cNvSpPr/>
          <p:nvPr/>
        </p:nvSpPr>
        <p:spPr>
          <a:xfrm>
            <a:off x="7577242" y="2911256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9" name="Elipse 118">
            <a:hlinkClick r:id="" action="ppaction://noaction"/>
            <a:extLst>
              <a:ext uri="{FF2B5EF4-FFF2-40B4-BE49-F238E27FC236}">
                <a16:creationId xmlns:a16="http://schemas.microsoft.com/office/drawing/2014/main" id="{88231E77-3BA8-49FB-809F-5F451439FB14}"/>
              </a:ext>
            </a:extLst>
          </p:cNvPr>
          <p:cNvSpPr/>
          <p:nvPr/>
        </p:nvSpPr>
        <p:spPr>
          <a:xfrm>
            <a:off x="7567428" y="3303614"/>
            <a:ext cx="208071" cy="20663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0" name="Elipse 119">
            <a:hlinkClick r:id="" action="ppaction://noaction"/>
            <a:extLst>
              <a:ext uri="{FF2B5EF4-FFF2-40B4-BE49-F238E27FC236}">
                <a16:creationId xmlns:a16="http://schemas.microsoft.com/office/drawing/2014/main" id="{059F41DD-AAB5-464A-862D-2BF0473B9C1C}"/>
              </a:ext>
            </a:extLst>
          </p:cNvPr>
          <p:cNvSpPr/>
          <p:nvPr/>
        </p:nvSpPr>
        <p:spPr>
          <a:xfrm>
            <a:off x="7590643" y="3668229"/>
            <a:ext cx="208071" cy="20663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1" name="Elipse 120">
            <a:hlinkClick r:id="" action="ppaction://noaction"/>
            <a:extLst>
              <a:ext uri="{FF2B5EF4-FFF2-40B4-BE49-F238E27FC236}">
                <a16:creationId xmlns:a16="http://schemas.microsoft.com/office/drawing/2014/main" id="{CD4C2F75-F99B-4ECD-95F9-113FC7EFDA19}"/>
              </a:ext>
            </a:extLst>
          </p:cNvPr>
          <p:cNvSpPr/>
          <p:nvPr/>
        </p:nvSpPr>
        <p:spPr>
          <a:xfrm>
            <a:off x="7592317" y="4081887"/>
            <a:ext cx="208071" cy="20663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2" name="Elipse 121">
            <a:hlinkClick r:id="" action="ppaction://noaction"/>
            <a:extLst>
              <a:ext uri="{FF2B5EF4-FFF2-40B4-BE49-F238E27FC236}">
                <a16:creationId xmlns:a16="http://schemas.microsoft.com/office/drawing/2014/main" id="{13E0616C-F6A3-4D45-86FF-AEBE32E9218E}"/>
              </a:ext>
            </a:extLst>
          </p:cNvPr>
          <p:cNvSpPr/>
          <p:nvPr/>
        </p:nvSpPr>
        <p:spPr>
          <a:xfrm>
            <a:off x="7604040" y="4525688"/>
            <a:ext cx="208071" cy="20663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72521A49-65E8-4360-B17E-A4A771E96154}"/>
              </a:ext>
            </a:extLst>
          </p:cNvPr>
          <p:cNvSpPr txBox="1"/>
          <p:nvPr/>
        </p:nvSpPr>
        <p:spPr>
          <a:xfrm>
            <a:off x="7840268" y="3266867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44%</a:t>
            </a:r>
            <a:endParaRPr lang="es-CO" sz="1200" b="1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CB69E62-3CC9-49F9-AB8C-A16B82073754}"/>
              </a:ext>
            </a:extLst>
          </p:cNvPr>
          <p:cNvSpPr txBox="1"/>
          <p:nvPr/>
        </p:nvSpPr>
        <p:spPr>
          <a:xfrm>
            <a:off x="7791702" y="4484388"/>
            <a:ext cx="926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 48%</a:t>
            </a:r>
            <a:endParaRPr lang="es-CO" sz="1200" b="1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722F952-1CDF-4C0B-9D2C-71003C293C8D}"/>
              </a:ext>
            </a:extLst>
          </p:cNvPr>
          <p:cNvSpPr txBox="1"/>
          <p:nvPr/>
        </p:nvSpPr>
        <p:spPr>
          <a:xfrm>
            <a:off x="7763233" y="4064034"/>
            <a:ext cx="926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 44%</a:t>
            </a:r>
            <a:endParaRPr lang="es-CO" sz="1200" b="1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742C9C4B-93EB-4E01-892D-C38B188395F7}"/>
              </a:ext>
            </a:extLst>
          </p:cNvPr>
          <p:cNvSpPr txBox="1"/>
          <p:nvPr/>
        </p:nvSpPr>
        <p:spPr>
          <a:xfrm>
            <a:off x="7791701" y="2876661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39%</a:t>
            </a:r>
            <a:endParaRPr lang="es-CO" sz="1200" b="1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29DEE063-0C5E-4938-A0E4-352F7E1B6EC0}"/>
              </a:ext>
            </a:extLst>
          </p:cNvPr>
          <p:cNvSpPr txBox="1"/>
          <p:nvPr/>
        </p:nvSpPr>
        <p:spPr>
          <a:xfrm>
            <a:off x="7833570" y="2456308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41%</a:t>
            </a:r>
            <a:endParaRPr lang="es-CO" sz="1200" b="1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859E913-72D0-49FC-A88F-E83000010443}"/>
              </a:ext>
            </a:extLst>
          </p:cNvPr>
          <p:cNvSpPr txBox="1"/>
          <p:nvPr/>
        </p:nvSpPr>
        <p:spPr>
          <a:xfrm>
            <a:off x="7795054" y="1694312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44%</a:t>
            </a:r>
            <a:endParaRPr lang="es-CO" sz="1200" b="1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F1A3F159-3992-4C83-BA97-3B87568C6445}"/>
              </a:ext>
            </a:extLst>
          </p:cNvPr>
          <p:cNvSpPr txBox="1"/>
          <p:nvPr/>
        </p:nvSpPr>
        <p:spPr>
          <a:xfrm>
            <a:off x="7763233" y="1318934"/>
            <a:ext cx="693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30%</a:t>
            </a:r>
            <a:endParaRPr lang="es-CO" sz="1100" b="1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00AA98E8-323E-4C79-83E3-DBF704099B2D}"/>
              </a:ext>
            </a:extLst>
          </p:cNvPr>
          <p:cNvSpPr txBox="1"/>
          <p:nvPr/>
        </p:nvSpPr>
        <p:spPr>
          <a:xfrm>
            <a:off x="7754860" y="1009111"/>
            <a:ext cx="693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43%</a:t>
            </a:r>
            <a:endParaRPr lang="es-CO" sz="11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02F8D9C-7398-47D3-82C9-E31D7A0DDD21}"/>
              </a:ext>
            </a:extLst>
          </p:cNvPr>
          <p:cNvSpPr txBox="1"/>
          <p:nvPr/>
        </p:nvSpPr>
        <p:spPr>
          <a:xfrm>
            <a:off x="5817724" y="411402"/>
            <a:ext cx="137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44.09%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14CB68C-1A2F-47C6-B891-4560AA84F226}"/>
              </a:ext>
            </a:extLst>
          </p:cNvPr>
          <p:cNvSpPr txBox="1"/>
          <p:nvPr/>
        </p:nvSpPr>
        <p:spPr>
          <a:xfrm>
            <a:off x="7801751" y="3610185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46%</a:t>
            </a:r>
            <a:endParaRPr lang="es-CO" sz="1200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61AE6CB-6BA4-4AB6-A630-AC6382020BA9}"/>
              </a:ext>
            </a:extLst>
          </p:cNvPr>
          <p:cNvSpPr txBox="1"/>
          <p:nvPr/>
        </p:nvSpPr>
        <p:spPr>
          <a:xfrm>
            <a:off x="7791701" y="2064766"/>
            <a:ext cx="69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45%</a:t>
            </a:r>
            <a:endParaRPr lang="es-CO" sz="1200" b="1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00F010B2-FC76-4E8E-8051-CD5728DEA8B6}"/>
              </a:ext>
            </a:extLst>
          </p:cNvPr>
          <p:cNvSpPr/>
          <p:nvPr/>
        </p:nvSpPr>
        <p:spPr>
          <a:xfrm>
            <a:off x="5549634" y="542265"/>
            <a:ext cx="208071" cy="20663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8904782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howeet theme (white bkgd)">
  <a:themeElements>
    <a:clrScheme name="Showeet theme">
      <a:dk1>
        <a:sysClr val="windowText" lastClr="000000"/>
      </a:dk1>
      <a:lt1>
        <a:sysClr val="window" lastClr="FFFFFF"/>
      </a:lt1>
      <a:dk2>
        <a:srgbClr val="1D2631"/>
      </a:dk2>
      <a:lt2>
        <a:srgbClr val="EEECE1"/>
      </a:lt2>
      <a:accent1>
        <a:srgbClr val="3F4855"/>
      </a:accent1>
      <a:accent2>
        <a:srgbClr val="F1A138"/>
      </a:accent2>
      <a:accent3>
        <a:srgbClr val="CBDB23"/>
      </a:accent3>
      <a:accent4>
        <a:srgbClr val="590B4E"/>
      </a:accent4>
      <a:accent5>
        <a:srgbClr val="2CA3FC"/>
      </a:accent5>
      <a:accent6>
        <a:srgbClr val="9EB31C"/>
      </a:accent6>
      <a:hlink>
        <a:srgbClr val="B8CCE4"/>
      </a:hlink>
      <a:folHlink>
        <a:srgbClr val="B8CC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. Diapositiva tex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5034</TotalTime>
  <Words>706</Words>
  <Application>Microsoft Office PowerPoint</Application>
  <PresentationFormat>Presentación en pantalla (16:9)</PresentationFormat>
  <Paragraphs>185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Verdana</vt:lpstr>
      <vt:lpstr>Diseño personalizado</vt:lpstr>
      <vt:lpstr>1_Diseño personalizado</vt:lpstr>
      <vt:lpstr>2_Diseño personalizado</vt:lpstr>
      <vt:lpstr>Showeet theme (white bkgd)</vt:lpstr>
      <vt:lpstr>2. Diapositiva texto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Tavera Riveros, Bryan Rober</dc:creator>
  <cp:lastModifiedBy>CARLOS ALBERTO NUNEZ VELA</cp:lastModifiedBy>
  <cp:revision>428</cp:revision>
  <dcterms:created xsi:type="dcterms:W3CDTF">2020-01-15T19:55:08Z</dcterms:created>
  <dcterms:modified xsi:type="dcterms:W3CDTF">2021-08-23T23:39:30Z</dcterms:modified>
</cp:coreProperties>
</file>