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10" r:id="rId5"/>
    <p:sldMasterId id="2147483716" r:id="rId6"/>
  </p:sldMasterIdLst>
  <p:notesMasterIdLst>
    <p:notesMasterId r:id="rId13"/>
  </p:notesMasterIdLst>
  <p:sldIdLst>
    <p:sldId id="3210" r:id="rId7"/>
    <p:sldId id="3120" r:id="rId8"/>
    <p:sldId id="3211" r:id="rId9"/>
    <p:sldId id="3180" r:id="rId10"/>
    <p:sldId id="3206" r:id="rId11"/>
    <p:sldId id="3205" r:id="rId12"/>
  </p:sldIdLst>
  <p:sldSz cx="9144000" cy="5143500" type="screen16x9"/>
  <p:notesSz cx="6858000" cy="9144000"/>
  <p:defaultTextStyle>
    <a:defPPr>
      <a:defRPr lang="es-C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SUANCA ALDANA" initials="TSA" lastIdx="1" clrIdx="0">
    <p:extLst>
      <p:ext uri="{19B8F6BF-5375-455C-9EA6-DF929625EA0E}">
        <p15:presenceInfo xmlns:p15="http://schemas.microsoft.com/office/powerpoint/2012/main" userId="S::profesional.procesoscalidad@capitalsalud.gov.co::0908e9a5-a58e-40ce-b79f-1f75ece166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FFFF00"/>
    <a:srgbClr val="CB1B4A"/>
    <a:srgbClr val="00BA50"/>
    <a:srgbClr val="FFBDC2"/>
    <a:srgbClr val="C5E0B4"/>
    <a:srgbClr val="DAE3F3"/>
    <a:srgbClr val="F9D5BD"/>
    <a:srgbClr val="A5A5A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54263-CE7D-9DA6-E0F1-A0904E09AE23}" v="34" dt="2024-09-02T16:19:33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Helena Gomez Aguilar" userId="S::profesional.procesoscalidad2@capitalsalud.gov.co::30c2af66-3a44-4b25-a233-002c2dd4331a" providerId="AD" clId="Web-{43254263-CE7D-9DA6-E0F1-A0904E09AE23}"/>
    <pc:docChg chg="delSld modSld">
      <pc:chgData name="Maria Helena Gomez Aguilar" userId="S::profesional.procesoscalidad2@capitalsalud.gov.co::30c2af66-3a44-4b25-a233-002c2dd4331a" providerId="AD" clId="Web-{43254263-CE7D-9DA6-E0F1-A0904E09AE23}" dt="2024-09-02T16:19:33.561" v="19"/>
      <pc:docMkLst>
        <pc:docMk/>
      </pc:docMkLst>
      <pc:sldChg chg="del">
        <pc:chgData name="Maria Helena Gomez Aguilar" userId="S::profesional.procesoscalidad2@capitalsalud.gov.co::30c2af66-3a44-4b25-a233-002c2dd4331a" providerId="AD" clId="Web-{43254263-CE7D-9DA6-E0F1-A0904E09AE23}" dt="2024-09-02T16:19:17.967" v="16"/>
        <pc:sldMkLst>
          <pc:docMk/>
          <pc:sldMk cId="1576930292" sldId="3181"/>
        </pc:sldMkLst>
      </pc:sldChg>
      <pc:sldChg chg="del">
        <pc:chgData name="Maria Helena Gomez Aguilar" userId="S::profesional.procesoscalidad2@capitalsalud.gov.co::30c2af66-3a44-4b25-a233-002c2dd4331a" providerId="AD" clId="Web-{43254263-CE7D-9DA6-E0F1-A0904E09AE23}" dt="2024-09-02T16:19:24.092" v="17"/>
        <pc:sldMkLst>
          <pc:docMk/>
          <pc:sldMk cId="1109098006" sldId="3207"/>
        </pc:sldMkLst>
      </pc:sldChg>
      <pc:sldChg chg="del">
        <pc:chgData name="Maria Helena Gomez Aguilar" userId="S::profesional.procesoscalidad2@capitalsalud.gov.co::30c2af66-3a44-4b25-a233-002c2dd4331a" providerId="AD" clId="Web-{43254263-CE7D-9DA6-E0F1-A0904E09AE23}" dt="2024-09-02T16:19:33.561" v="19"/>
        <pc:sldMkLst>
          <pc:docMk/>
          <pc:sldMk cId="4180226940" sldId="3208"/>
        </pc:sldMkLst>
      </pc:sldChg>
      <pc:sldChg chg="del">
        <pc:chgData name="Maria Helena Gomez Aguilar" userId="S::profesional.procesoscalidad2@capitalsalud.gov.co::30c2af66-3a44-4b25-a233-002c2dd4331a" providerId="AD" clId="Web-{43254263-CE7D-9DA6-E0F1-A0904E09AE23}" dt="2024-09-02T16:19:30.326" v="18"/>
        <pc:sldMkLst>
          <pc:docMk/>
          <pc:sldMk cId="2085963633" sldId="3209"/>
        </pc:sldMkLst>
      </pc:sldChg>
      <pc:sldChg chg="modSp">
        <pc:chgData name="Maria Helena Gomez Aguilar" userId="S::profesional.procesoscalidad2@capitalsalud.gov.co::30c2af66-3a44-4b25-a233-002c2dd4331a" providerId="AD" clId="Web-{43254263-CE7D-9DA6-E0F1-A0904E09AE23}" dt="2024-09-02T16:19:08.232" v="15" actId="20577"/>
        <pc:sldMkLst>
          <pc:docMk/>
          <pc:sldMk cId="1411783900" sldId="3210"/>
        </pc:sldMkLst>
        <pc:spChg chg="mod">
          <ac:chgData name="Maria Helena Gomez Aguilar" userId="S::profesional.procesoscalidad2@capitalsalud.gov.co::30c2af66-3a44-4b25-a233-002c2dd4331a" providerId="AD" clId="Web-{43254263-CE7D-9DA6-E0F1-A0904E09AE23}" dt="2024-09-02T16:19:08.232" v="15" actId="20577"/>
          <ac:spMkLst>
            <pc:docMk/>
            <pc:sldMk cId="1411783900" sldId="3210"/>
            <ac:spMk id="7" creationId="{301E29B9-357B-4272-BDC6-81DDE393724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01.2.56\planeacion\Planeacion%20Estrategica%202021%20-%202024\14.%20Medicion%20POA\II%20Trimestre%202021\Cuadro%20Medic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'Medicion II trimestre'!$D$2</c:f>
              <c:strCache>
                <c:ptCount val="1"/>
                <c:pt idx="0">
                  <c:v>Resultados
 II trimestre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'Medicion II trimestre'!$B$3:$B$12</c:f>
              <c:strCache>
                <c:ptCount val="10"/>
                <c:pt idx="0">
                  <c:v>DME</c:v>
                </c:pt>
                <c:pt idx="1">
                  <c:v>DOP</c:v>
                </c:pt>
                <c:pt idx="2">
                  <c:v>DAU</c:v>
                </c:pt>
                <c:pt idx="3">
                  <c:v>DAF</c:v>
                </c:pt>
                <c:pt idx="4">
                  <c:v>DTH</c:v>
                </c:pt>
                <c:pt idx="5">
                  <c:v>DTE</c:v>
                </c:pt>
                <c:pt idx="6">
                  <c:v>DJU</c:v>
                </c:pt>
                <c:pt idx="7">
                  <c:v>OCI</c:v>
                </c:pt>
                <c:pt idx="8">
                  <c:v>DEP</c:v>
                </c:pt>
                <c:pt idx="9">
                  <c:v>OC</c:v>
                </c:pt>
              </c:strCache>
            </c:strRef>
          </c:cat>
          <c:val>
            <c:numRef>
              <c:f>'Medicion II trimestre'!$D$3:$D$12</c:f>
              <c:numCache>
                <c:formatCode>0.00%</c:formatCode>
                <c:ptCount val="10"/>
                <c:pt idx="0">
                  <c:v>0.41065217391304348</c:v>
                </c:pt>
                <c:pt idx="1">
                  <c:v>0.40678571428571425</c:v>
                </c:pt>
                <c:pt idx="2">
                  <c:v>0.41764705882352943</c:v>
                </c:pt>
                <c:pt idx="3">
                  <c:v>0.4564354821301948</c:v>
                </c:pt>
                <c:pt idx="4">
                  <c:v>0.48461538461538467</c:v>
                </c:pt>
                <c:pt idx="5">
                  <c:v>0.42857142857142855</c:v>
                </c:pt>
                <c:pt idx="6">
                  <c:v>0.40125</c:v>
                </c:pt>
                <c:pt idx="7">
                  <c:v>0.47499999999999998</c:v>
                </c:pt>
                <c:pt idx="8">
                  <c:v>0.44777777777777772</c:v>
                </c:pt>
                <c:pt idx="9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9-4D58-87AF-DA5EAF735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148207"/>
        <c:axId val="483153615"/>
      </c:radarChart>
      <c:catAx>
        <c:axId val="483148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483153615"/>
        <c:crosses val="autoZero"/>
        <c:auto val="1"/>
        <c:lblAlgn val="ctr"/>
        <c:lblOffset val="100"/>
        <c:noMultiLvlLbl val="0"/>
      </c:catAx>
      <c:valAx>
        <c:axId val="4831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483148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1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/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156B6-4412-4B02-B96E-BC9CDA6CE5D4}" type="datetimeFigureOut">
              <a:rPr lang="es-CO" smtClean="0"/>
              <a:t>2/09/2024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18E0E-E7BB-44D7-97A1-F9A17C86EC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602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B1430-2B94-408C-85D9-4B68C591BB3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08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656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423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1543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239798"/>
            <a:ext cx="9143999" cy="482099"/>
          </a:xfrm>
          <a:prstGeom prst="rect">
            <a:avLst/>
          </a:prstGeom>
        </p:spPr>
        <p:txBody>
          <a:bodyPr anchor="b"/>
          <a:lstStyle>
            <a:lvl1pPr algn="ctr">
              <a:defRPr sz="27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1147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239798"/>
            <a:ext cx="9143999" cy="482099"/>
          </a:xfrm>
          <a:prstGeom prst="rect">
            <a:avLst/>
          </a:prstGeom>
        </p:spPr>
        <p:txBody>
          <a:bodyPr anchor="b"/>
          <a:lstStyle>
            <a:lvl1pPr algn="ctr">
              <a:defRPr sz="27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DF24429-AE15-415C-A567-9E051E24A776}"/>
              </a:ext>
            </a:extLst>
          </p:cNvPr>
          <p:cNvSpPr/>
          <p:nvPr userDrawn="1"/>
        </p:nvSpPr>
        <p:spPr>
          <a:xfrm>
            <a:off x="1501144" y="4134678"/>
            <a:ext cx="7642856" cy="1008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13" dirty="0"/>
          </a:p>
        </p:txBody>
      </p:sp>
    </p:spTree>
    <p:extLst>
      <p:ext uri="{BB962C8B-B14F-4D97-AF65-F5344CB8AC3E}">
        <p14:creationId xmlns:p14="http://schemas.microsoft.com/office/powerpoint/2010/main" val="1740870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718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5779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62213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5752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42265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482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89086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8067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6932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76343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10316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0873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08668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1437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7696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7669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0764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89560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87798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0453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88836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56917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6435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79968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465516"/>
            <a:ext cx="5770984" cy="216024"/>
          </a:xfrm>
        </p:spPr>
        <p:txBody>
          <a:bodyPr anchor="ctr">
            <a:noAutofit/>
          </a:bodyPr>
          <a:lstStyle>
            <a:lvl1pPr marL="0" indent="0" algn="r">
              <a:buNone/>
              <a:defRPr sz="1200" cap="small" baseline="0">
                <a:solidFill>
                  <a:srgbClr val="1D263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2307"/>
            <a:ext cx="5770984" cy="463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4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53560"/>
            <a:ext cx="1285852" cy="39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21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239798"/>
            <a:ext cx="9143999" cy="482099"/>
          </a:xfrm>
          <a:prstGeom prst="rect">
            <a:avLst/>
          </a:prstGeom>
        </p:spPr>
        <p:txBody>
          <a:bodyPr anchor="b"/>
          <a:lstStyle>
            <a:lvl1pPr algn="ctr">
              <a:defRPr sz="27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089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705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1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5482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239798"/>
            <a:ext cx="9143999" cy="482099"/>
          </a:xfrm>
          <a:prstGeom prst="rect">
            <a:avLst/>
          </a:prstGeom>
        </p:spPr>
        <p:txBody>
          <a:bodyPr anchor="b"/>
          <a:lstStyle>
            <a:lvl1pPr algn="ctr">
              <a:defRPr sz="27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49214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41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1586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6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7BF26D-EB3A-49F8-8A5F-A9661979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50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2F4D8-6BF1-4CBA-B7D0-24956B0C5E07}" type="datetimeFigureOut">
              <a:rPr lang="es-CO"/>
              <a:pPr>
                <a:defRPr/>
              </a:pPr>
              <a:t>2/09/2024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4B828-F226-436D-9CBA-86108018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50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DB88FF-FBBF-48C4-A9A0-21920BF7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50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D8C1B-4924-4537-BA0D-4165ED58E5C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968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01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751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124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8203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81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jp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8" y="893"/>
            <a:ext cx="9140824" cy="51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15" r:id="rId12"/>
    <p:sldLayoutId id="214748372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" y="571"/>
            <a:ext cx="9141968" cy="514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0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" y="250"/>
            <a:ext cx="9143111" cy="5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9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2307"/>
            <a:ext cx="5770984" cy="463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678099" y="4338401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61796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r" defTabSz="685800" rtl="0" eaLnBrk="1" latinLnBrk="0" hangingPunct="1">
        <a:spcBef>
          <a:spcPct val="0"/>
        </a:spcBef>
        <a:buNone/>
        <a:defRPr sz="1500" b="1" kern="1200" cap="small" normalizeH="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4"/>
            <a:ext cx="9140824" cy="514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5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4"/>
            <a:ext cx="9140824" cy="514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3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21" r:id="rId4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CBAAF1-7E16-446C-BD64-855D1B61C3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7" b="18705"/>
          <a:stretch/>
        </p:blipFill>
        <p:spPr>
          <a:xfrm>
            <a:off x="-765524" y="0"/>
            <a:ext cx="6862812" cy="385961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01E29B9-357B-4272-BDC6-81DDE3937246}"/>
              </a:ext>
            </a:extLst>
          </p:cNvPr>
          <p:cNvSpPr txBox="1"/>
          <p:nvPr/>
        </p:nvSpPr>
        <p:spPr>
          <a:xfrm>
            <a:off x="6012681" y="2202418"/>
            <a:ext cx="286754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800" b="1" dirty="0"/>
              <a:t>ESTRUCTURA PLANEACIÓN ESTRATÉGICA 2021 -2024</a:t>
            </a:r>
          </a:p>
          <a:p>
            <a:pPr algn="ctr"/>
            <a:r>
              <a:rPr lang="es-ES" sz="1800" b="1" dirty="0"/>
              <a:t>POA 2021</a:t>
            </a:r>
          </a:p>
          <a:p>
            <a:pPr algn="ctr"/>
            <a:endParaRPr lang="es-ES" sz="1800" b="1" dirty="0"/>
          </a:p>
          <a:p>
            <a:pPr algn="ctr"/>
            <a:r>
              <a:rPr lang="es-ES" sz="1800" b="1" dirty="0"/>
              <a:t>Resultados seguimiento segundo trimestre 2021</a:t>
            </a:r>
            <a:endParaRPr lang="es-CO" sz="1800" b="1" dirty="0"/>
          </a:p>
        </p:txBody>
      </p:sp>
    </p:spTree>
    <p:extLst>
      <p:ext uri="{BB962C8B-B14F-4D97-AF65-F5344CB8AC3E}">
        <p14:creationId xmlns:p14="http://schemas.microsoft.com/office/powerpoint/2010/main" val="141178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3">
            <a:extLst>
              <a:ext uri="{FF2B5EF4-FFF2-40B4-BE49-F238E27FC236}">
                <a16:creationId xmlns:a16="http://schemas.microsoft.com/office/drawing/2014/main" id="{0DD72132-6FD3-4995-8B6F-56EF055299DF}"/>
              </a:ext>
            </a:extLst>
          </p:cNvPr>
          <p:cNvSpPr txBox="1">
            <a:spLocks/>
          </p:cNvSpPr>
          <p:nvPr/>
        </p:nvSpPr>
        <p:spPr>
          <a:xfrm rot="16200000">
            <a:off x="22563" y="2484118"/>
            <a:ext cx="1411056" cy="196181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85763">
              <a:spcBef>
                <a:spcPts val="422"/>
              </a:spcBef>
              <a:buNone/>
              <a:defRPr/>
            </a:pPr>
            <a:r>
              <a:rPr lang="es-CO" sz="10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PERSPECTIVAS</a:t>
            </a:r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7ABEC822-0720-4FF2-8C04-D9DC635F8E8E}"/>
              </a:ext>
            </a:extLst>
          </p:cNvPr>
          <p:cNvSpPr txBox="1">
            <a:spLocks/>
          </p:cNvSpPr>
          <p:nvPr/>
        </p:nvSpPr>
        <p:spPr>
          <a:xfrm rot="16200000">
            <a:off x="1373414" y="2354470"/>
            <a:ext cx="1379492" cy="2562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>
              <a:spcBef>
                <a:spcPts val="563"/>
              </a:spcBef>
              <a:defRPr/>
            </a:pPr>
            <a:r>
              <a:rPr lang="es-CO" sz="10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OBJETIVOS</a:t>
            </a:r>
          </a:p>
        </p:txBody>
      </p:sp>
      <p:sp>
        <p:nvSpPr>
          <p:cNvPr id="17" name="Flecha: curvada hacia la izquierda 16">
            <a:extLst>
              <a:ext uri="{FF2B5EF4-FFF2-40B4-BE49-F238E27FC236}">
                <a16:creationId xmlns:a16="http://schemas.microsoft.com/office/drawing/2014/main" id="{2A249923-1104-4C81-8810-0E83C68512F7}"/>
              </a:ext>
            </a:extLst>
          </p:cNvPr>
          <p:cNvSpPr/>
          <p:nvPr/>
        </p:nvSpPr>
        <p:spPr>
          <a:xfrm rot="10800000">
            <a:off x="2167975" y="3350668"/>
            <a:ext cx="141209" cy="211058"/>
          </a:xfrm>
          <a:prstGeom prst="curvedLef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sz="101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echa: curvada hacia la izquierda 17">
            <a:extLst>
              <a:ext uri="{FF2B5EF4-FFF2-40B4-BE49-F238E27FC236}">
                <a16:creationId xmlns:a16="http://schemas.microsoft.com/office/drawing/2014/main" id="{B4276292-C4DA-4FF6-995E-4043A38FA8CD}"/>
              </a:ext>
            </a:extLst>
          </p:cNvPr>
          <p:cNvSpPr/>
          <p:nvPr/>
        </p:nvSpPr>
        <p:spPr>
          <a:xfrm rot="10800000">
            <a:off x="2166324" y="2924368"/>
            <a:ext cx="141209" cy="211058"/>
          </a:xfrm>
          <a:prstGeom prst="curvedLef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sz="101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B587957F-E104-445C-A025-5E490962B2B4}"/>
              </a:ext>
            </a:extLst>
          </p:cNvPr>
          <p:cNvSpPr txBox="1"/>
          <p:nvPr/>
        </p:nvSpPr>
        <p:spPr>
          <a:xfrm>
            <a:off x="6444851" y="8049"/>
            <a:ext cx="7689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/>
              <a:t>DIRECCIÓN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072B49F8-C731-48EC-A165-3BD8DA08204F}"/>
              </a:ext>
            </a:extLst>
          </p:cNvPr>
          <p:cNvSpPr txBox="1"/>
          <p:nvPr/>
        </p:nvSpPr>
        <p:spPr>
          <a:xfrm>
            <a:off x="5545497" y="18104"/>
            <a:ext cx="9693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/>
              <a:t># ESTRATEGIAS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19DB888-E5CA-4506-98A8-88CF414F6A44}"/>
              </a:ext>
            </a:extLst>
          </p:cNvPr>
          <p:cNvSpPr txBox="1"/>
          <p:nvPr/>
        </p:nvSpPr>
        <p:spPr>
          <a:xfrm>
            <a:off x="7101923" y="9702"/>
            <a:ext cx="9419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/>
              <a:t># ACTIVIDADES</a:t>
            </a:r>
          </a:p>
        </p:txBody>
      </p:sp>
      <p:grpSp>
        <p:nvGrpSpPr>
          <p:cNvPr id="119" name="Grupo 118">
            <a:extLst>
              <a:ext uri="{FF2B5EF4-FFF2-40B4-BE49-F238E27FC236}">
                <a16:creationId xmlns:a16="http://schemas.microsoft.com/office/drawing/2014/main" id="{D06B06AC-984B-4BA6-84A0-DB07456F01E4}"/>
              </a:ext>
            </a:extLst>
          </p:cNvPr>
          <p:cNvGrpSpPr/>
          <p:nvPr/>
        </p:nvGrpSpPr>
        <p:grpSpPr>
          <a:xfrm>
            <a:off x="891954" y="4093304"/>
            <a:ext cx="6779692" cy="812807"/>
            <a:chOff x="922572" y="5711738"/>
            <a:chExt cx="9039589" cy="1083743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5CDB6492-582D-4BF8-AF0E-E6A53C0D14DC}"/>
                </a:ext>
              </a:extLst>
            </p:cNvPr>
            <p:cNvSpPr/>
            <p:nvPr/>
          </p:nvSpPr>
          <p:spPr>
            <a:xfrm>
              <a:off x="2840892" y="6443799"/>
              <a:ext cx="4321946" cy="351682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BDC2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1. </a:t>
              </a: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Consolidar la Cultura Organizacional enfocada en </a:t>
              </a:r>
            </a:p>
            <a:p>
              <a:pPr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la Humanización del Servicio</a:t>
              </a: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.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09AAA24B-691F-4391-A6C4-B580D483C186}"/>
                </a:ext>
              </a:extLst>
            </p:cNvPr>
            <p:cNvSpPr/>
            <p:nvPr/>
          </p:nvSpPr>
          <p:spPr>
            <a:xfrm>
              <a:off x="2837619" y="5822251"/>
              <a:ext cx="4336201" cy="579451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BDC2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2. Fortalecer los sistemas de información, infraestructura </a:t>
              </a:r>
            </a:p>
            <a:p>
              <a:pPr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tecnológica y redes de  comunicación.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lecha: curvada hacia la izquierda 14">
              <a:extLst>
                <a:ext uri="{FF2B5EF4-FFF2-40B4-BE49-F238E27FC236}">
                  <a16:creationId xmlns:a16="http://schemas.microsoft.com/office/drawing/2014/main" id="{D6AA3310-8240-448A-895C-38ABD2E6FE15}"/>
                </a:ext>
              </a:extLst>
            </p:cNvPr>
            <p:cNvSpPr/>
            <p:nvPr/>
          </p:nvSpPr>
          <p:spPr>
            <a:xfrm rot="10800000">
              <a:off x="2662494" y="6280424"/>
              <a:ext cx="188279" cy="281410"/>
            </a:xfrm>
            <a:prstGeom prst="curvedLeftArrow">
              <a:avLst/>
            </a:prstGeom>
            <a:solidFill>
              <a:srgbClr val="FF5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CO" sz="10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lecha: curvada hacia la izquierda 15">
              <a:extLst>
                <a:ext uri="{FF2B5EF4-FFF2-40B4-BE49-F238E27FC236}">
                  <a16:creationId xmlns:a16="http://schemas.microsoft.com/office/drawing/2014/main" id="{6C970BE0-6BA7-4EB1-9139-0824394EFC12}"/>
                </a:ext>
              </a:extLst>
            </p:cNvPr>
            <p:cNvSpPr/>
            <p:nvPr/>
          </p:nvSpPr>
          <p:spPr>
            <a:xfrm rot="10800000">
              <a:off x="2645843" y="5711738"/>
              <a:ext cx="188279" cy="281410"/>
            </a:xfrm>
            <a:prstGeom prst="curvedLeftArrow">
              <a:avLst/>
            </a:prstGeom>
            <a:solidFill>
              <a:srgbClr val="FF5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CO" sz="10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93815680-FDFD-4CE2-9101-1F23E9694CE2}"/>
                </a:ext>
              </a:extLst>
            </p:cNvPr>
            <p:cNvSpPr/>
            <p:nvPr/>
          </p:nvSpPr>
          <p:spPr>
            <a:xfrm>
              <a:off x="922572" y="5852443"/>
              <a:ext cx="1390796" cy="9430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O" sz="788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APRENDIZAJE Y CRECIMIENTO</a:t>
              </a:r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E7450FEE-D173-4528-B236-7B78DBAC2C2F}"/>
                </a:ext>
              </a:extLst>
            </p:cNvPr>
            <p:cNvSpPr/>
            <p:nvPr/>
          </p:nvSpPr>
          <p:spPr>
            <a:xfrm>
              <a:off x="8628162" y="6450203"/>
              <a:ext cx="380869" cy="345277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D9D9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DTH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620D7F56-5A83-4F30-B8ED-A788A3007FFD}"/>
                </a:ext>
              </a:extLst>
            </p:cNvPr>
            <p:cNvSpPr/>
            <p:nvPr/>
          </p:nvSpPr>
          <p:spPr>
            <a:xfrm>
              <a:off x="7588263" y="6443799"/>
              <a:ext cx="325243" cy="351682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D9D9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4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FCB22D97-6B94-4B96-8F9C-CF605652B5A2}"/>
                </a:ext>
              </a:extLst>
            </p:cNvPr>
            <p:cNvSpPr/>
            <p:nvPr/>
          </p:nvSpPr>
          <p:spPr>
            <a:xfrm>
              <a:off x="9636918" y="6443799"/>
              <a:ext cx="325243" cy="351682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D9D9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13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8C86B864-09C3-4F84-B8BA-3951C6DEB8FD}"/>
                </a:ext>
              </a:extLst>
            </p:cNvPr>
            <p:cNvSpPr/>
            <p:nvPr/>
          </p:nvSpPr>
          <p:spPr>
            <a:xfrm>
              <a:off x="8628162" y="5852443"/>
              <a:ext cx="380869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D9D9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DOP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57C47F58-DF94-438A-9D68-AD9F9816C131}"/>
                </a:ext>
              </a:extLst>
            </p:cNvPr>
            <p:cNvSpPr/>
            <p:nvPr/>
          </p:nvSpPr>
          <p:spPr>
            <a:xfrm>
              <a:off x="7588263" y="5852443"/>
              <a:ext cx="325243" cy="54548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D9D9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ES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4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7266A990-DB1E-48E6-B3B5-EB1FC3438515}"/>
                </a:ext>
              </a:extLst>
            </p:cNvPr>
            <p:cNvSpPr/>
            <p:nvPr/>
          </p:nvSpPr>
          <p:spPr>
            <a:xfrm>
              <a:off x="9636918" y="5852443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D9D9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2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FE21974A-FD3F-4247-9904-906A3772D998}"/>
                </a:ext>
              </a:extLst>
            </p:cNvPr>
            <p:cNvSpPr/>
            <p:nvPr/>
          </p:nvSpPr>
          <p:spPr>
            <a:xfrm>
              <a:off x="8628162" y="6156465"/>
              <a:ext cx="380869" cy="247919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D9D9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DTE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A7971E11-767E-431A-81AA-69DD0B39073D}"/>
                </a:ext>
              </a:extLst>
            </p:cNvPr>
            <p:cNvSpPr/>
            <p:nvPr/>
          </p:nvSpPr>
          <p:spPr>
            <a:xfrm>
              <a:off x="9636918" y="6142775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D9D9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12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Grupo 117">
            <a:extLst>
              <a:ext uri="{FF2B5EF4-FFF2-40B4-BE49-F238E27FC236}">
                <a16:creationId xmlns:a16="http://schemas.microsoft.com/office/drawing/2014/main" id="{08AC3856-E9D8-4AD9-B978-513B22DC0D87}"/>
              </a:ext>
            </a:extLst>
          </p:cNvPr>
          <p:cNvGrpSpPr/>
          <p:nvPr/>
        </p:nvGrpSpPr>
        <p:grpSpPr>
          <a:xfrm>
            <a:off x="897039" y="3050208"/>
            <a:ext cx="6772821" cy="1121125"/>
            <a:chOff x="929352" y="4320943"/>
            <a:chExt cx="9030428" cy="1494833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1B2E5353-C69E-436D-9731-675264FF83F5}"/>
                </a:ext>
              </a:extLst>
            </p:cNvPr>
            <p:cNvSpPr/>
            <p:nvPr/>
          </p:nvSpPr>
          <p:spPr>
            <a:xfrm>
              <a:off x="2832145" y="4951162"/>
              <a:ext cx="4341676" cy="829688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3. Lograr la implementación, integración e innovación (I3) del SIG</a:t>
              </a: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5EE05D3B-DB8D-4D90-B2CB-61A750230381}"/>
                </a:ext>
              </a:extLst>
            </p:cNvPr>
            <p:cNvSpPr/>
            <p:nvPr/>
          </p:nvSpPr>
          <p:spPr>
            <a:xfrm>
              <a:off x="2834122" y="4339132"/>
              <a:ext cx="4328716" cy="571636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4. Optimizar los procesos internos de la EPS</a:t>
              </a: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6BEC3E0E-6968-420F-AE31-AF7E128654C1}"/>
                </a:ext>
              </a:extLst>
            </p:cNvPr>
            <p:cNvSpPr/>
            <p:nvPr/>
          </p:nvSpPr>
          <p:spPr>
            <a:xfrm>
              <a:off x="929352" y="4372471"/>
              <a:ext cx="1390796" cy="1430960"/>
            </a:xfrm>
            <a:prstGeom prst="rect">
              <a:avLst/>
            </a:prstGeom>
            <a:solidFill>
              <a:srgbClr val="E66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>
                <a:defRPr/>
              </a:pPr>
              <a:r>
                <a:rPr lang="es-CO" sz="788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PROCESOS INTERNOS</a:t>
              </a:r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607B11A5-984F-4129-8358-3D63CD465B4E}"/>
                </a:ext>
              </a:extLst>
            </p:cNvPr>
            <p:cNvSpPr/>
            <p:nvPr/>
          </p:nvSpPr>
          <p:spPr>
            <a:xfrm>
              <a:off x="7588263" y="4941831"/>
              <a:ext cx="325243" cy="869422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3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F1335B2A-E179-48D4-9A75-5E67266E502D}"/>
                </a:ext>
              </a:extLst>
            </p:cNvPr>
            <p:cNvSpPr/>
            <p:nvPr/>
          </p:nvSpPr>
          <p:spPr>
            <a:xfrm>
              <a:off x="8628726" y="4947073"/>
              <a:ext cx="373911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DEP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1FAF429B-3C09-4EA5-A17E-DBE458AF4E1E}"/>
                </a:ext>
              </a:extLst>
            </p:cNvPr>
            <p:cNvSpPr/>
            <p:nvPr/>
          </p:nvSpPr>
          <p:spPr>
            <a:xfrm>
              <a:off x="8628726" y="5256620"/>
              <a:ext cx="380305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OCI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146C34A9-DC68-4BF1-A504-6D00BC974961}"/>
                </a:ext>
              </a:extLst>
            </p:cNvPr>
            <p:cNvSpPr/>
            <p:nvPr/>
          </p:nvSpPr>
          <p:spPr>
            <a:xfrm>
              <a:off x="8628726" y="5554166"/>
              <a:ext cx="380305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OGR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19D8430D-CDD3-4F38-9C92-A314DC708D2E}"/>
                </a:ext>
              </a:extLst>
            </p:cNvPr>
            <p:cNvSpPr/>
            <p:nvPr/>
          </p:nvSpPr>
          <p:spPr>
            <a:xfrm>
              <a:off x="9634537" y="4941831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C6CA94BC-5330-4045-B8C8-EE02FE764B53}"/>
                </a:ext>
              </a:extLst>
            </p:cNvPr>
            <p:cNvSpPr/>
            <p:nvPr/>
          </p:nvSpPr>
          <p:spPr>
            <a:xfrm>
              <a:off x="9630524" y="5254006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4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6606240C-6092-42C9-82DF-87B539F76EA4}"/>
                </a:ext>
              </a:extLst>
            </p:cNvPr>
            <p:cNvSpPr/>
            <p:nvPr/>
          </p:nvSpPr>
          <p:spPr>
            <a:xfrm>
              <a:off x="9632905" y="5549643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C6900443-B2E6-4D63-BEC7-6FE9FA14D96F}"/>
                </a:ext>
              </a:extLst>
            </p:cNvPr>
            <p:cNvSpPr/>
            <p:nvPr/>
          </p:nvSpPr>
          <p:spPr>
            <a:xfrm>
              <a:off x="7581869" y="4326185"/>
              <a:ext cx="325243" cy="571636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3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A9624A58-CC0A-4E74-B57C-B6301BF959A7}"/>
                </a:ext>
              </a:extLst>
            </p:cNvPr>
            <p:cNvSpPr/>
            <p:nvPr/>
          </p:nvSpPr>
          <p:spPr>
            <a:xfrm>
              <a:off x="8622332" y="4326185"/>
              <a:ext cx="373911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DEP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950C722A-3412-4C28-948E-4B7FAC8BDD63}"/>
                </a:ext>
              </a:extLst>
            </p:cNvPr>
            <p:cNvSpPr/>
            <p:nvPr/>
          </p:nvSpPr>
          <p:spPr>
            <a:xfrm>
              <a:off x="9628143" y="4320943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68" name="Forma libre: forma 67">
              <a:extLst>
                <a:ext uri="{FF2B5EF4-FFF2-40B4-BE49-F238E27FC236}">
                  <a16:creationId xmlns:a16="http://schemas.microsoft.com/office/drawing/2014/main" id="{F69BD127-874E-4A67-83F3-59C8B953F2BE}"/>
                </a:ext>
              </a:extLst>
            </p:cNvPr>
            <p:cNvSpPr/>
            <p:nvPr/>
          </p:nvSpPr>
          <p:spPr>
            <a:xfrm>
              <a:off x="8622332" y="4641453"/>
              <a:ext cx="380305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DJU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orma libre: forma 68">
              <a:extLst>
                <a:ext uri="{FF2B5EF4-FFF2-40B4-BE49-F238E27FC236}">
                  <a16:creationId xmlns:a16="http://schemas.microsoft.com/office/drawing/2014/main" id="{BC157030-6FE1-42D0-AB1E-887F7187ADA3}"/>
                </a:ext>
              </a:extLst>
            </p:cNvPr>
            <p:cNvSpPr/>
            <p:nvPr/>
          </p:nvSpPr>
          <p:spPr>
            <a:xfrm>
              <a:off x="9630524" y="4636211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17" name="Grupo 116">
            <a:extLst>
              <a:ext uri="{FF2B5EF4-FFF2-40B4-BE49-F238E27FC236}">
                <a16:creationId xmlns:a16="http://schemas.microsoft.com/office/drawing/2014/main" id="{E0F324D7-8E12-4360-8786-C40DC4A963D5}"/>
              </a:ext>
            </a:extLst>
          </p:cNvPr>
          <p:cNvGrpSpPr/>
          <p:nvPr/>
        </p:nvGrpSpPr>
        <p:grpSpPr>
          <a:xfrm>
            <a:off x="888577" y="2008657"/>
            <a:ext cx="6774702" cy="1046966"/>
            <a:chOff x="918069" y="2932208"/>
            <a:chExt cx="9032936" cy="1395955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7D0D10DD-3E4C-44FA-AABD-2B4A51091E0A}"/>
                </a:ext>
              </a:extLst>
            </p:cNvPr>
            <p:cNvSpPr/>
            <p:nvPr/>
          </p:nvSpPr>
          <p:spPr>
            <a:xfrm>
              <a:off x="2832145" y="3126446"/>
              <a:ext cx="4330693" cy="548596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E89F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6. Incrementar la fidelización y satisfacción de los usuarios.</a:t>
              </a: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5F2A7AAC-D9CE-46BC-AADA-B9A9D34ECE5E}"/>
                </a:ext>
              </a:extLst>
            </p:cNvPr>
            <p:cNvSpPr/>
            <p:nvPr/>
          </p:nvSpPr>
          <p:spPr>
            <a:xfrm>
              <a:off x="2850773" y="3723489"/>
              <a:ext cx="4312066" cy="582098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E89F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5. Aumentar la población afiliada a Capital Salud EPS.</a:t>
              </a:r>
            </a:p>
          </p:txBody>
        </p:sp>
        <p:sp>
          <p:nvSpPr>
            <p:cNvPr id="19" name="Flecha: curvada hacia la izquierda 18">
              <a:extLst>
                <a:ext uri="{FF2B5EF4-FFF2-40B4-BE49-F238E27FC236}">
                  <a16:creationId xmlns:a16="http://schemas.microsoft.com/office/drawing/2014/main" id="{C605E056-1FC3-49BF-91E4-862AA973D698}"/>
                </a:ext>
              </a:extLst>
            </p:cNvPr>
            <p:cNvSpPr/>
            <p:nvPr/>
          </p:nvSpPr>
          <p:spPr>
            <a:xfrm rot="10800000">
              <a:off x="2612859" y="2932208"/>
              <a:ext cx="188279" cy="281410"/>
            </a:xfrm>
            <a:prstGeom prst="curvedLef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CO" sz="10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7AE9287B-A527-4339-9B43-4BCF372E9FC9}"/>
                </a:ext>
              </a:extLst>
            </p:cNvPr>
            <p:cNvSpPr/>
            <p:nvPr/>
          </p:nvSpPr>
          <p:spPr>
            <a:xfrm>
              <a:off x="918069" y="3141704"/>
              <a:ext cx="1390796" cy="11864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>
                <a:defRPr/>
              </a:pPr>
              <a:r>
                <a:rPr lang="es-CO" sz="788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USUARIOS</a:t>
              </a:r>
            </a:p>
          </p:txBody>
        </p:sp>
        <p:sp>
          <p:nvSpPr>
            <p:cNvPr id="39" name="Flecha: curvada hacia la izquierda 38">
              <a:extLst>
                <a:ext uri="{FF2B5EF4-FFF2-40B4-BE49-F238E27FC236}">
                  <a16:creationId xmlns:a16="http://schemas.microsoft.com/office/drawing/2014/main" id="{BFC0A4B6-EE80-4AC9-9779-5F4C9E733AFF}"/>
                </a:ext>
              </a:extLst>
            </p:cNvPr>
            <p:cNvSpPr/>
            <p:nvPr/>
          </p:nvSpPr>
          <p:spPr>
            <a:xfrm rot="10800000">
              <a:off x="2613863" y="3602937"/>
              <a:ext cx="188279" cy="281410"/>
            </a:xfrm>
            <a:prstGeom prst="curvedLef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CO" sz="10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orma libre: forma 69">
              <a:extLst>
                <a:ext uri="{FF2B5EF4-FFF2-40B4-BE49-F238E27FC236}">
                  <a16:creationId xmlns:a16="http://schemas.microsoft.com/office/drawing/2014/main" id="{0395FC5A-38A4-4F10-9811-7F5732B47B81}"/>
                </a:ext>
              </a:extLst>
            </p:cNvPr>
            <p:cNvSpPr/>
            <p:nvPr/>
          </p:nvSpPr>
          <p:spPr>
            <a:xfrm>
              <a:off x="7578694" y="3730627"/>
              <a:ext cx="325243" cy="549683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EAA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orma libre: forma 70">
              <a:extLst>
                <a:ext uri="{FF2B5EF4-FFF2-40B4-BE49-F238E27FC236}">
                  <a16:creationId xmlns:a16="http://schemas.microsoft.com/office/drawing/2014/main" id="{38F28670-C5F8-4217-92BC-DE84EE184AA4}"/>
                </a:ext>
              </a:extLst>
            </p:cNvPr>
            <p:cNvSpPr/>
            <p:nvPr/>
          </p:nvSpPr>
          <p:spPr>
            <a:xfrm>
              <a:off x="8622332" y="3733288"/>
              <a:ext cx="373911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EAA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DEP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id="{AB6A8473-3989-4B7F-81F0-91976D978122}"/>
                </a:ext>
              </a:extLst>
            </p:cNvPr>
            <p:cNvSpPr/>
            <p:nvPr/>
          </p:nvSpPr>
          <p:spPr>
            <a:xfrm>
              <a:off x="8622332" y="4029894"/>
              <a:ext cx="373911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EAA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DOP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orma libre: forma 72">
              <a:extLst>
                <a:ext uri="{FF2B5EF4-FFF2-40B4-BE49-F238E27FC236}">
                  <a16:creationId xmlns:a16="http://schemas.microsoft.com/office/drawing/2014/main" id="{C51CC0CF-9B9E-4A0C-B1E6-2EFE511F245D}"/>
                </a:ext>
              </a:extLst>
            </p:cNvPr>
            <p:cNvSpPr/>
            <p:nvPr/>
          </p:nvSpPr>
          <p:spPr>
            <a:xfrm>
              <a:off x="9625762" y="3730627"/>
              <a:ext cx="325243" cy="273038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EAA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AF7B17FB-27E8-4590-91ED-95572AD3DFCB}"/>
                </a:ext>
              </a:extLst>
            </p:cNvPr>
            <p:cNvSpPr/>
            <p:nvPr/>
          </p:nvSpPr>
          <p:spPr>
            <a:xfrm>
              <a:off x="9625762" y="4029893"/>
              <a:ext cx="325243" cy="252279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EAA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0BBE7078-3313-40E5-A93B-682F60B89401}"/>
                </a:ext>
              </a:extLst>
            </p:cNvPr>
            <p:cNvSpPr/>
            <p:nvPr/>
          </p:nvSpPr>
          <p:spPr>
            <a:xfrm>
              <a:off x="7570624" y="3141705"/>
              <a:ext cx="325243" cy="542293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EAA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4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F35983CD-21E8-4347-8D4D-F860C284E57F}"/>
                </a:ext>
              </a:extLst>
            </p:cNvPr>
            <p:cNvSpPr/>
            <p:nvPr/>
          </p:nvSpPr>
          <p:spPr>
            <a:xfrm>
              <a:off x="8607164" y="3117115"/>
              <a:ext cx="389079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EAA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DAU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2EA4434D-A85C-483F-B8B6-2844508F9A2D}"/>
                </a:ext>
              </a:extLst>
            </p:cNvPr>
            <p:cNvSpPr/>
            <p:nvPr/>
          </p:nvSpPr>
          <p:spPr>
            <a:xfrm>
              <a:off x="8622332" y="3432383"/>
              <a:ext cx="373911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EAA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DJU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2F5427DE-1D74-450D-A1D2-D2C04DC94D36}"/>
                </a:ext>
              </a:extLst>
            </p:cNvPr>
            <p:cNvSpPr/>
            <p:nvPr/>
          </p:nvSpPr>
          <p:spPr>
            <a:xfrm>
              <a:off x="9623381" y="3117115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EAA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DB18D42B-AF08-4ED0-9D81-0CE2C5697732}"/>
                </a:ext>
              </a:extLst>
            </p:cNvPr>
            <p:cNvSpPr/>
            <p:nvPr/>
          </p:nvSpPr>
          <p:spPr>
            <a:xfrm>
              <a:off x="9623381" y="3432383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EAA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D1F03D72-2916-4C81-A587-4E129069F0D1}"/>
              </a:ext>
            </a:extLst>
          </p:cNvPr>
          <p:cNvGrpSpPr/>
          <p:nvPr/>
        </p:nvGrpSpPr>
        <p:grpSpPr>
          <a:xfrm>
            <a:off x="891165" y="1187380"/>
            <a:ext cx="6776487" cy="937487"/>
            <a:chOff x="912189" y="1837173"/>
            <a:chExt cx="9035316" cy="1249982"/>
          </a:xfrm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0234ED56-3CA4-43C4-9F71-FEFE4DECD05B}"/>
                </a:ext>
              </a:extLst>
            </p:cNvPr>
            <p:cNvSpPr/>
            <p:nvPr/>
          </p:nvSpPr>
          <p:spPr>
            <a:xfrm>
              <a:off x="2839056" y="2000446"/>
              <a:ext cx="4323781" cy="1060093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7. Lograr la sostenibilidad financiera de la EPS.</a:t>
              </a:r>
            </a:p>
          </p:txBody>
        </p:sp>
        <p:sp>
          <p:nvSpPr>
            <p:cNvPr id="20" name="Flecha: curvada hacia la izquierda 19">
              <a:extLst>
                <a:ext uri="{FF2B5EF4-FFF2-40B4-BE49-F238E27FC236}">
                  <a16:creationId xmlns:a16="http://schemas.microsoft.com/office/drawing/2014/main" id="{73802419-1A8D-4608-931F-ADF7E7A1CD9A}"/>
                </a:ext>
              </a:extLst>
            </p:cNvPr>
            <p:cNvSpPr/>
            <p:nvPr/>
          </p:nvSpPr>
          <p:spPr>
            <a:xfrm rot="10800000">
              <a:off x="2652613" y="1837173"/>
              <a:ext cx="188279" cy="281410"/>
            </a:xfrm>
            <a:prstGeom prst="curvedLeftArrow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CO" sz="10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0463D1F7-2E3E-4960-A68F-1C94AA4056C0}"/>
                </a:ext>
              </a:extLst>
            </p:cNvPr>
            <p:cNvSpPr/>
            <p:nvPr/>
          </p:nvSpPr>
          <p:spPr>
            <a:xfrm>
              <a:off x="912189" y="2000445"/>
              <a:ext cx="1390796" cy="108670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O" sz="788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FINANCIERA</a:t>
              </a: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9B60C677-4C3F-47FE-AE91-A418CEC34A3F}"/>
                </a:ext>
              </a:extLst>
            </p:cNvPr>
            <p:cNvSpPr/>
            <p:nvPr/>
          </p:nvSpPr>
          <p:spPr>
            <a:xfrm>
              <a:off x="8616451" y="2532855"/>
              <a:ext cx="370695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DEE6F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DM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D577DCD3-428A-44D6-AA53-057DE6B954B7}"/>
                </a:ext>
              </a:extLst>
            </p:cNvPr>
            <p:cNvSpPr/>
            <p:nvPr/>
          </p:nvSpPr>
          <p:spPr>
            <a:xfrm>
              <a:off x="8621859" y="2814256"/>
              <a:ext cx="365287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DEE6F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DEP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ABB35543-054F-4CB1-86CD-4369F6B4B1A5}"/>
                </a:ext>
              </a:extLst>
            </p:cNvPr>
            <p:cNvSpPr/>
            <p:nvPr/>
          </p:nvSpPr>
          <p:spPr>
            <a:xfrm>
              <a:off x="9622262" y="2825545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DEE6F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20044643-CD72-454A-821A-0A8C27B20AF6}"/>
                </a:ext>
              </a:extLst>
            </p:cNvPr>
            <p:cNvSpPr/>
            <p:nvPr/>
          </p:nvSpPr>
          <p:spPr>
            <a:xfrm>
              <a:off x="7559229" y="2000447"/>
              <a:ext cx="325243" cy="1071224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DEE6F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937EEB98-D209-45FD-ACDF-651EF864C922}"/>
                </a:ext>
              </a:extLst>
            </p:cNvPr>
            <p:cNvSpPr/>
            <p:nvPr/>
          </p:nvSpPr>
          <p:spPr>
            <a:xfrm>
              <a:off x="8607163" y="1966673"/>
              <a:ext cx="372769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DEE6F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DAF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128C6230-7111-48FF-89C2-1B4EB7C01A86}"/>
                </a:ext>
              </a:extLst>
            </p:cNvPr>
            <p:cNvSpPr/>
            <p:nvPr/>
          </p:nvSpPr>
          <p:spPr>
            <a:xfrm>
              <a:off x="8607165" y="2248074"/>
              <a:ext cx="379982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DEE6F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DOP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12501043-0538-4E66-8DA0-30ED5142D744}"/>
                </a:ext>
              </a:extLst>
            </p:cNvPr>
            <p:cNvSpPr/>
            <p:nvPr/>
          </p:nvSpPr>
          <p:spPr>
            <a:xfrm>
              <a:off x="9620866" y="2532602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DEE6F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7FDA3B29-A8FF-42C6-8A62-488A3F183593}"/>
                </a:ext>
              </a:extLst>
            </p:cNvPr>
            <p:cNvSpPr/>
            <p:nvPr/>
          </p:nvSpPr>
          <p:spPr>
            <a:xfrm>
              <a:off x="9618896" y="2237825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DEE6F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2829ED59-29D4-4B5A-A81A-BA2B8B34E0C7}"/>
                </a:ext>
              </a:extLst>
            </p:cNvPr>
            <p:cNvSpPr/>
            <p:nvPr/>
          </p:nvSpPr>
          <p:spPr>
            <a:xfrm>
              <a:off x="9615119" y="1944882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DEE6F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15" name="Grupo 114">
            <a:extLst>
              <a:ext uri="{FF2B5EF4-FFF2-40B4-BE49-F238E27FC236}">
                <a16:creationId xmlns:a16="http://schemas.microsoft.com/office/drawing/2014/main" id="{56F1B166-7C85-4815-BB81-19562FCAEFA5}"/>
              </a:ext>
            </a:extLst>
          </p:cNvPr>
          <p:cNvGrpSpPr/>
          <p:nvPr/>
        </p:nvGrpSpPr>
        <p:grpSpPr>
          <a:xfrm>
            <a:off x="863172" y="149022"/>
            <a:ext cx="6801893" cy="1129240"/>
            <a:chOff x="884196" y="744796"/>
            <a:chExt cx="9069190" cy="1505653"/>
          </a:xfrm>
        </p:grpSpPr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id="{C6533EE3-7BBA-441C-912D-1A60FA33B385}"/>
                </a:ext>
              </a:extLst>
            </p:cNvPr>
            <p:cNvSpPr/>
            <p:nvPr/>
          </p:nvSpPr>
          <p:spPr>
            <a:xfrm>
              <a:off x="2837619" y="1389442"/>
              <a:ext cx="4322878" cy="24792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9. Mejorar el estado de salud de la población objeto de la EPS.</a:t>
              </a:r>
            </a:p>
          </p:txBody>
        </p:sp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DEE96366-03F7-4A26-8850-604DEBF6627F}"/>
                </a:ext>
              </a:extLst>
            </p:cNvPr>
            <p:cNvSpPr/>
            <p:nvPr/>
          </p:nvSpPr>
          <p:spPr>
            <a:xfrm>
              <a:off x="2832145" y="840941"/>
              <a:ext cx="4328352" cy="483076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10. Posicionar la EPS como referente nacional en salud.	</a:t>
              </a:r>
              <a:endParaRPr lang="es-CO" sz="788" b="1" dirty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CB69A160-A7D9-419E-BA58-C7D2567C528E}"/>
                </a:ext>
              </a:extLst>
            </p:cNvPr>
            <p:cNvSpPr/>
            <p:nvPr/>
          </p:nvSpPr>
          <p:spPr>
            <a:xfrm>
              <a:off x="2832145" y="1687050"/>
              <a:ext cx="4330692" cy="563399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8. Desarrollar gestión en redes integradas de servicios de salud.</a:t>
              </a:r>
            </a:p>
          </p:txBody>
        </p:sp>
        <p:sp>
          <p:nvSpPr>
            <p:cNvPr id="21" name="Flecha: curvada hacia la izquierda 20">
              <a:extLst>
                <a:ext uri="{FF2B5EF4-FFF2-40B4-BE49-F238E27FC236}">
                  <a16:creationId xmlns:a16="http://schemas.microsoft.com/office/drawing/2014/main" id="{D7EA2C21-251E-4334-8A92-978157FFD1DF}"/>
                </a:ext>
              </a:extLst>
            </p:cNvPr>
            <p:cNvSpPr/>
            <p:nvPr/>
          </p:nvSpPr>
          <p:spPr>
            <a:xfrm rot="10800000">
              <a:off x="2649578" y="1510535"/>
              <a:ext cx="188279" cy="281410"/>
            </a:xfrm>
            <a:prstGeom prst="curvedLeftArrow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CO" sz="10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lecha: curvada hacia la izquierda 21">
              <a:extLst>
                <a:ext uri="{FF2B5EF4-FFF2-40B4-BE49-F238E27FC236}">
                  <a16:creationId xmlns:a16="http://schemas.microsoft.com/office/drawing/2014/main" id="{629FB72A-10F0-4236-8965-95219150EFDC}"/>
                </a:ext>
              </a:extLst>
            </p:cNvPr>
            <p:cNvSpPr/>
            <p:nvPr/>
          </p:nvSpPr>
          <p:spPr>
            <a:xfrm rot="10800000">
              <a:off x="2645843" y="1183312"/>
              <a:ext cx="188279" cy="281410"/>
            </a:xfrm>
            <a:prstGeom prst="curvedLeftArrow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CO" sz="10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F71D343A-9FA4-43D2-B565-01F055485E38}"/>
                </a:ext>
              </a:extLst>
            </p:cNvPr>
            <p:cNvSpPr/>
            <p:nvPr/>
          </p:nvSpPr>
          <p:spPr>
            <a:xfrm>
              <a:off x="884196" y="744796"/>
              <a:ext cx="1435952" cy="14921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>
                <a:defRPr/>
              </a:pPr>
              <a:r>
                <a:rPr lang="es-CO" sz="788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IMPACTO EN SALUD</a:t>
              </a: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CE565396-4631-4605-A5B2-8730A39EBC87}"/>
                </a:ext>
              </a:extLst>
            </p:cNvPr>
            <p:cNvSpPr/>
            <p:nvPr/>
          </p:nvSpPr>
          <p:spPr>
            <a:xfrm>
              <a:off x="8608553" y="1687050"/>
              <a:ext cx="361944" cy="236997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DM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D6AC7D99-1531-4711-B8F2-5134701463D1}"/>
                </a:ext>
              </a:extLst>
            </p:cNvPr>
            <p:cNvSpPr/>
            <p:nvPr/>
          </p:nvSpPr>
          <p:spPr>
            <a:xfrm>
              <a:off x="7562304" y="1687050"/>
              <a:ext cx="325243" cy="54548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3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8727E7A2-0CB1-4D0E-9675-FE20402756D0}"/>
                </a:ext>
              </a:extLst>
            </p:cNvPr>
            <p:cNvSpPr/>
            <p:nvPr/>
          </p:nvSpPr>
          <p:spPr>
            <a:xfrm>
              <a:off x="9614132" y="1687049"/>
              <a:ext cx="325243" cy="227667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10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82256C61-54A3-4554-A7AE-140C6AAD4E41}"/>
                </a:ext>
              </a:extLst>
            </p:cNvPr>
            <p:cNvSpPr/>
            <p:nvPr/>
          </p:nvSpPr>
          <p:spPr>
            <a:xfrm>
              <a:off x="8609215" y="1386983"/>
              <a:ext cx="372768" cy="247919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DM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99D6AEC0-CBF4-4C48-A8A3-2DA902EC301A}"/>
                </a:ext>
              </a:extLst>
            </p:cNvPr>
            <p:cNvSpPr/>
            <p:nvPr/>
          </p:nvSpPr>
          <p:spPr>
            <a:xfrm>
              <a:off x="7559790" y="1386983"/>
              <a:ext cx="325243" cy="24792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2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925902D4-20DD-48B4-954B-F9A79E2A7DF0}"/>
                </a:ext>
              </a:extLst>
            </p:cNvPr>
            <p:cNvSpPr/>
            <p:nvPr/>
          </p:nvSpPr>
          <p:spPr>
            <a:xfrm>
              <a:off x="9608444" y="1377652"/>
              <a:ext cx="325243" cy="24792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4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D8B2A90C-E029-41E5-BEED-16A4063D628C}"/>
                </a:ext>
              </a:extLst>
            </p:cNvPr>
            <p:cNvSpPr/>
            <p:nvPr/>
          </p:nvSpPr>
          <p:spPr>
            <a:xfrm>
              <a:off x="7558070" y="840940"/>
              <a:ext cx="325243" cy="472345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ES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3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847AFD2B-4562-45F2-8C0D-3B8BB73BF0D9}"/>
                </a:ext>
              </a:extLst>
            </p:cNvPr>
            <p:cNvSpPr/>
            <p:nvPr/>
          </p:nvSpPr>
          <p:spPr>
            <a:xfrm>
              <a:off x="8589203" y="850603"/>
              <a:ext cx="392780" cy="220909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DAU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B9278CD6-DEEE-4B3E-A83B-2487F19CF629}"/>
                </a:ext>
              </a:extLst>
            </p:cNvPr>
            <p:cNvSpPr/>
            <p:nvPr/>
          </p:nvSpPr>
          <p:spPr>
            <a:xfrm>
              <a:off x="8589202" y="1106075"/>
              <a:ext cx="383343" cy="217205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DM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0B14DE73-64B7-4F13-BCA5-694E7F3862CE}"/>
                </a:ext>
              </a:extLst>
            </p:cNvPr>
            <p:cNvSpPr/>
            <p:nvPr/>
          </p:nvSpPr>
          <p:spPr>
            <a:xfrm>
              <a:off x="9608444" y="864773"/>
              <a:ext cx="325243" cy="194039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A491AF43-2FD5-4F38-AAA4-75C8D0132003}"/>
                </a:ext>
              </a:extLst>
            </p:cNvPr>
            <p:cNvSpPr/>
            <p:nvPr/>
          </p:nvSpPr>
          <p:spPr>
            <a:xfrm>
              <a:off x="9608444" y="1106075"/>
              <a:ext cx="325243" cy="217206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41" name="Forma libre: forma 140">
              <a:extLst>
                <a:ext uri="{FF2B5EF4-FFF2-40B4-BE49-F238E27FC236}">
                  <a16:creationId xmlns:a16="http://schemas.microsoft.com/office/drawing/2014/main" id="{99F0B759-A072-41A6-B515-3FEB3E4D2C9A}"/>
                </a:ext>
              </a:extLst>
            </p:cNvPr>
            <p:cNvSpPr/>
            <p:nvPr/>
          </p:nvSpPr>
          <p:spPr>
            <a:xfrm>
              <a:off x="8608614" y="1953873"/>
              <a:ext cx="361944" cy="236997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DJU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orma libre: forma 204">
              <a:extLst>
                <a:ext uri="{FF2B5EF4-FFF2-40B4-BE49-F238E27FC236}">
                  <a16:creationId xmlns:a16="http://schemas.microsoft.com/office/drawing/2014/main" id="{E0785C03-2F27-4941-9485-05AF3AF49E6F}"/>
                </a:ext>
              </a:extLst>
            </p:cNvPr>
            <p:cNvSpPr/>
            <p:nvPr/>
          </p:nvSpPr>
          <p:spPr>
            <a:xfrm>
              <a:off x="9628143" y="1955484"/>
              <a:ext cx="325243" cy="227667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7" name="Conector recto 106">
            <a:extLst>
              <a:ext uri="{FF2B5EF4-FFF2-40B4-BE49-F238E27FC236}">
                <a16:creationId xmlns:a16="http://schemas.microsoft.com/office/drawing/2014/main" id="{9584193A-6256-43E0-91F6-4CD97E870CB1}"/>
              </a:ext>
            </a:extLst>
          </p:cNvPr>
          <p:cNvCxnSpPr>
            <a:cxnSpLocks/>
            <a:stCxn id="102" idx="1"/>
            <a:endCxn id="40" idx="6"/>
          </p:cNvCxnSpPr>
          <p:nvPr/>
        </p:nvCxnSpPr>
        <p:spPr>
          <a:xfrm>
            <a:off x="6650516" y="228378"/>
            <a:ext cx="28959" cy="46777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DC4848EE-059A-4663-9C75-B280953A7328}"/>
              </a:ext>
            </a:extLst>
          </p:cNvPr>
          <p:cNvCxnSpPr/>
          <p:nvPr/>
        </p:nvCxnSpPr>
        <p:spPr>
          <a:xfrm>
            <a:off x="6931427" y="311022"/>
            <a:ext cx="29220" cy="45368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id="{8D653243-755B-4206-ACF8-DA12FB28792E}"/>
              </a:ext>
            </a:extLst>
          </p:cNvPr>
          <p:cNvCxnSpPr>
            <a:cxnSpLocks/>
          </p:cNvCxnSpPr>
          <p:nvPr/>
        </p:nvCxnSpPr>
        <p:spPr>
          <a:xfrm>
            <a:off x="5864612" y="293067"/>
            <a:ext cx="28959" cy="45368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cto 111">
            <a:extLst>
              <a:ext uri="{FF2B5EF4-FFF2-40B4-BE49-F238E27FC236}">
                <a16:creationId xmlns:a16="http://schemas.microsoft.com/office/drawing/2014/main" id="{42003A89-9813-4592-8EF8-BF19BDFBCEA2}"/>
              </a:ext>
            </a:extLst>
          </p:cNvPr>
          <p:cNvCxnSpPr/>
          <p:nvPr/>
        </p:nvCxnSpPr>
        <p:spPr>
          <a:xfrm>
            <a:off x="6112184" y="301462"/>
            <a:ext cx="29220" cy="45368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id="{01CEFAC3-B753-44A9-84BC-FB2295518001}"/>
              </a:ext>
            </a:extLst>
          </p:cNvPr>
          <p:cNvCxnSpPr>
            <a:cxnSpLocks/>
          </p:cNvCxnSpPr>
          <p:nvPr/>
        </p:nvCxnSpPr>
        <p:spPr>
          <a:xfrm>
            <a:off x="7400257" y="302628"/>
            <a:ext cx="28959" cy="45368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cto 113">
            <a:extLst>
              <a:ext uri="{FF2B5EF4-FFF2-40B4-BE49-F238E27FC236}">
                <a16:creationId xmlns:a16="http://schemas.microsoft.com/office/drawing/2014/main" id="{E5A5D7A3-6188-4887-9BB8-9A62F1D23742}"/>
              </a:ext>
            </a:extLst>
          </p:cNvPr>
          <p:cNvCxnSpPr/>
          <p:nvPr/>
        </p:nvCxnSpPr>
        <p:spPr>
          <a:xfrm>
            <a:off x="7609966" y="291523"/>
            <a:ext cx="29220" cy="45368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uadroTexto 119">
            <a:extLst>
              <a:ext uri="{FF2B5EF4-FFF2-40B4-BE49-F238E27FC236}">
                <a16:creationId xmlns:a16="http://schemas.microsoft.com/office/drawing/2014/main" id="{ADB975F5-A8CB-4CB3-AA19-6555528212BE}"/>
              </a:ext>
            </a:extLst>
          </p:cNvPr>
          <p:cNvSpPr txBox="1"/>
          <p:nvPr/>
        </p:nvSpPr>
        <p:spPr>
          <a:xfrm>
            <a:off x="5883104" y="4922638"/>
            <a:ext cx="3355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/>
              <a:t>32</a:t>
            </a:r>
            <a:endParaRPr lang="es-CO" sz="1013" b="1" dirty="0"/>
          </a:p>
        </p:txBody>
      </p:sp>
      <p:sp>
        <p:nvSpPr>
          <p:cNvPr id="121" name="CuadroTexto 120">
            <a:extLst>
              <a:ext uri="{FF2B5EF4-FFF2-40B4-BE49-F238E27FC236}">
                <a16:creationId xmlns:a16="http://schemas.microsoft.com/office/drawing/2014/main" id="{11A63E4F-DE5C-4FF0-9E0F-C6D4CE7814A0}"/>
              </a:ext>
            </a:extLst>
          </p:cNvPr>
          <p:cNvSpPr txBox="1"/>
          <p:nvPr/>
        </p:nvSpPr>
        <p:spPr>
          <a:xfrm>
            <a:off x="7397905" y="4914347"/>
            <a:ext cx="4026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/>
              <a:t>111</a:t>
            </a:r>
            <a:endParaRPr lang="es-CO" sz="1013" b="1" dirty="0"/>
          </a:p>
        </p:txBody>
      </p:sp>
      <p:sp>
        <p:nvSpPr>
          <p:cNvPr id="126" name="CuadroTexto 125">
            <a:extLst>
              <a:ext uri="{FF2B5EF4-FFF2-40B4-BE49-F238E27FC236}">
                <a16:creationId xmlns:a16="http://schemas.microsoft.com/office/drawing/2014/main" id="{78697BCC-AE90-4A1A-8F2C-0E9C812D4BEB}"/>
              </a:ext>
            </a:extLst>
          </p:cNvPr>
          <p:cNvSpPr txBox="1"/>
          <p:nvPr/>
        </p:nvSpPr>
        <p:spPr>
          <a:xfrm>
            <a:off x="8059901" y="4687256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CUALITATIVO</a:t>
            </a:r>
          </a:p>
        </p:txBody>
      </p: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A1210904-A8A6-407F-A641-C18CA76E4899}"/>
              </a:ext>
            </a:extLst>
          </p:cNvPr>
          <p:cNvSpPr txBox="1"/>
          <p:nvPr/>
        </p:nvSpPr>
        <p:spPr>
          <a:xfrm>
            <a:off x="8067763" y="1278734"/>
            <a:ext cx="10039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CUANTITATIVO</a:t>
            </a:r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F0AABC99-38A8-4768-9F8C-560D93E42FC2}"/>
              </a:ext>
            </a:extLst>
          </p:cNvPr>
          <p:cNvSpPr txBox="1"/>
          <p:nvPr/>
        </p:nvSpPr>
        <p:spPr>
          <a:xfrm>
            <a:off x="8069816" y="1514397"/>
            <a:ext cx="10039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CUANTITATIVO</a:t>
            </a:r>
          </a:p>
        </p:txBody>
      </p:sp>
      <p:sp>
        <p:nvSpPr>
          <p:cNvPr id="129" name="CuadroTexto 128">
            <a:extLst>
              <a:ext uri="{FF2B5EF4-FFF2-40B4-BE49-F238E27FC236}">
                <a16:creationId xmlns:a16="http://schemas.microsoft.com/office/drawing/2014/main" id="{15993DEF-FCEB-4D6A-8A9E-1641818A8176}"/>
              </a:ext>
            </a:extLst>
          </p:cNvPr>
          <p:cNvSpPr txBox="1"/>
          <p:nvPr/>
        </p:nvSpPr>
        <p:spPr>
          <a:xfrm>
            <a:off x="8072460" y="2821508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CUALITATIVO</a:t>
            </a:r>
          </a:p>
        </p:txBody>
      </p:sp>
      <p:sp>
        <p:nvSpPr>
          <p:cNvPr id="131" name="CuadroTexto 130">
            <a:extLst>
              <a:ext uri="{FF2B5EF4-FFF2-40B4-BE49-F238E27FC236}">
                <a16:creationId xmlns:a16="http://schemas.microsoft.com/office/drawing/2014/main" id="{B6484AEF-FDF5-4429-A6E8-5BC961071C7D}"/>
              </a:ext>
            </a:extLst>
          </p:cNvPr>
          <p:cNvSpPr txBox="1"/>
          <p:nvPr/>
        </p:nvSpPr>
        <p:spPr>
          <a:xfrm>
            <a:off x="8061674" y="4190961"/>
            <a:ext cx="9311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CUANTITATIVO</a:t>
            </a:r>
          </a:p>
        </p:txBody>
      </p:sp>
      <p:sp>
        <p:nvSpPr>
          <p:cNvPr id="132" name="CuadroTexto 131">
            <a:extLst>
              <a:ext uri="{FF2B5EF4-FFF2-40B4-BE49-F238E27FC236}">
                <a16:creationId xmlns:a16="http://schemas.microsoft.com/office/drawing/2014/main" id="{2AB475D3-1570-4066-AD51-F5002F90EE59}"/>
              </a:ext>
            </a:extLst>
          </p:cNvPr>
          <p:cNvSpPr txBox="1"/>
          <p:nvPr/>
        </p:nvSpPr>
        <p:spPr>
          <a:xfrm>
            <a:off x="8078061" y="203292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CUALITATIVO</a:t>
            </a:r>
          </a:p>
        </p:txBody>
      </p: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C3132D73-63ED-45E6-9835-2EC3A179C11D}"/>
              </a:ext>
            </a:extLst>
          </p:cNvPr>
          <p:cNvSpPr txBox="1"/>
          <p:nvPr/>
        </p:nvSpPr>
        <p:spPr>
          <a:xfrm>
            <a:off x="8074135" y="2125173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CUALITATIVO</a:t>
            </a:r>
          </a:p>
        </p:txBody>
      </p:sp>
      <p:sp>
        <p:nvSpPr>
          <p:cNvPr id="134" name="CuadroTexto 133">
            <a:extLst>
              <a:ext uri="{FF2B5EF4-FFF2-40B4-BE49-F238E27FC236}">
                <a16:creationId xmlns:a16="http://schemas.microsoft.com/office/drawing/2014/main" id="{23DC385A-FABE-4AF6-9073-751153D708C7}"/>
              </a:ext>
            </a:extLst>
          </p:cNvPr>
          <p:cNvSpPr txBox="1"/>
          <p:nvPr/>
        </p:nvSpPr>
        <p:spPr>
          <a:xfrm>
            <a:off x="8060901" y="3463909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MIXTO</a:t>
            </a:r>
          </a:p>
        </p:txBody>
      </p:sp>
      <p:sp>
        <p:nvSpPr>
          <p:cNvPr id="135" name="CuadroTexto 134">
            <a:extLst>
              <a:ext uri="{FF2B5EF4-FFF2-40B4-BE49-F238E27FC236}">
                <a16:creationId xmlns:a16="http://schemas.microsoft.com/office/drawing/2014/main" id="{CFBA9310-12EB-4114-B052-2DDF4A2852F7}"/>
              </a:ext>
            </a:extLst>
          </p:cNvPr>
          <p:cNvSpPr txBox="1"/>
          <p:nvPr/>
        </p:nvSpPr>
        <p:spPr>
          <a:xfrm>
            <a:off x="8068295" y="3038690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MIXTO</a:t>
            </a:r>
          </a:p>
        </p:txBody>
      </p:sp>
      <p:sp>
        <p:nvSpPr>
          <p:cNvPr id="136" name="CuadroTexto 135">
            <a:extLst>
              <a:ext uri="{FF2B5EF4-FFF2-40B4-BE49-F238E27FC236}">
                <a16:creationId xmlns:a16="http://schemas.microsoft.com/office/drawing/2014/main" id="{45C40206-8DC9-4E65-8D39-FCB87482BCF9}"/>
              </a:ext>
            </a:extLst>
          </p:cNvPr>
          <p:cNvSpPr txBox="1"/>
          <p:nvPr/>
        </p:nvSpPr>
        <p:spPr>
          <a:xfrm>
            <a:off x="8078482" y="2593312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CUALITATIVO</a:t>
            </a:r>
          </a:p>
        </p:txBody>
      </p:sp>
      <p:sp>
        <p:nvSpPr>
          <p:cNvPr id="137" name="CuadroTexto 136">
            <a:extLst>
              <a:ext uri="{FF2B5EF4-FFF2-40B4-BE49-F238E27FC236}">
                <a16:creationId xmlns:a16="http://schemas.microsoft.com/office/drawing/2014/main" id="{06A4E2EF-5B35-4F1E-96BA-6EB5EFC7D7E7}"/>
              </a:ext>
            </a:extLst>
          </p:cNvPr>
          <p:cNvSpPr txBox="1"/>
          <p:nvPr/>
        </p:nvSpPr>
        <p:spPr>
          <a:xfrm>
            <a:off x="8065589" y="1924554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CUALITATIVO</a:t>
            </a:r>
          </a:p>
        </p:txBody>
      </p:sp>
      <p:sp>
        <p:nvSpPr>
          <p:cNvPr id="138" name="CuadroTexto 137">
            <a:extLst>
              <a:ext uri="{FF2B5EF4-FFF2-40B4-BE49-F238E27FC236}">
                <a16:creationId xmlns:a16="http://schemas.microsoft.com/office/drawing/2014/main" id="{751AFDFC-CB9F-4F04-960F-6E2D78B7E8F2}"/>
              </a:ext>
            </a:extLst>
          </p:cNvPr>
          <p:cNvSpPr txBox="1"/>
          <p:nvPr/>
        </p:nvSpPr>
        <p:spPr>
          <a:xfrm>
            <a:off x="8062927" y="3278168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CUALITATIVO</a:t>
            </a:r>
          </a:p>
        </p:txBody>
      </p: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237384B0-2599-455D-AB73-08941BE29DBD}"/>
              </a:ext>
            </a:extLst>
          </p:cNvPr>
          <p:cNvSpPr txBox="1"/>
          <p:nvPr/>
        </p:nvSpPr>
        <p:spPr>
          <a:xfrm>
            <a:off x="8076841" y="2364652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CUALITATIVO</a:t>
            </a:r>
          </a:p>
        </p:txBody>
      </p:sp>
      <p:sp>
        <p:nvSpPr>
          <p:cNvPr id="206" name="CuadroTexto 205">
            <a:extLst>
              <a:ext uri="{FF2B5EF4-FFF2-40B4-BE49-F238E27FC236}">
                <a16:creationId xmlns:a16="http://schemas.microsoft.com/office/drawing/2014/main" id="{5E9F8FBE-7B2B-44AA-B126-1415C45C8500}"/>
              </a:ext>
            </a:extLst>
          </p:cNvPr>
          <p:cNvSpPr txBox="1"/>
          <p:nvPr/>
        </p:nvSpPr>
        <p:spPr>
          <a:xfrm>
            <a:off x="8065589" y="1041053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CUALITATIVO</a:t>
            </a:r>
          </a:p>
        </p:txBody>
      </p:sp>
      <p:sp>
        <p:nvSpPr>
          <p:cNvPr id="208" name="CuadroTexto 207">
            <a:extLst>
              <a:ext uri="{FF2B5EF4-FFF2-40B4-BE49-F238E27FC236}">
                <a16:creationId xmlns:a16="http://schemas.microsoft.com/office/drawing/2014/main" id="{8CE3B26E-4B74-4FDA-A5BF-8F7DC8405F62}"/>
              </a:ext>
            </a:extLst>
          </p:cNvPr>
          <p:cNvSpPr txBox="1"/>
          <p:nvPr/>
        </p:nvSpPr>
        <p:spPr>
          <a:xfrm>
            <a:off x="8066939" y="1704391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CUALITATIVO</a:t>
            </a:r>
          </a:p>
        </p:txBody>
      </p:sp>
      <p:sp>
        <p:nvSpPr>
          <p:cNvPr id="209" name="CuadroTexto 208">
            <a:extLst>
              <a:ext uri="{FF2B5EF4-FFF2-40B4-BE49-F238E27FC236}">
                <a16:creationId xmlns:a16="http://schemas.microsoft.com/office/drawing/2014/main" id="{F004BE1E-AD14-4FF8-9792-98C2098B905B}"/>
              </a:ext>
            </a:extLst>
          </p:cNvPr>
          <p:cNvSpPr txBox="1"/>
          <p:nvPr/>
        </p:nvSpPr>
        <p:spPr>
          <a:xfrm>
            <a:off x="8078362" y="813627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CUALITATIVO</a:t>
            </a:r>
          </a:p>
        </p:txBody>
      </p:sp>
      <p:sp>
        <p:nvSpPr>
          <p:cNvPr id="210" name="CuadroTexto 209">
            <a:extLst>
              <a:ext uri="{FF2B5EF4-FFF2-40B4-BE49-F238E27FC236}">
                <a16:creationId xmlns:a16="http://schemas.microsoft.com/office/drawing/2014/main" id="{56BF6798-BE87-478D-8C20-600BCB61EE34}"/>
              </a:ext>
            </a:extLst>
          </p:cNvPr>
          <p:cNvSpPr txBox="1"/>
          <p:nvPr/>
        </p:nvSpPr>
        <p:spPr>
          <a:xfrm>
            <a:off x="8083621" y="619293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MIXTO</a:t>
            </a:r>
          </a:p>
        </p:txBody>
      </p:sp>
      <p:sp>
        <p:nvSpPr>
          <p:cNvPr id="211" name="CuadroTexto 210">
            <a:extLst>
              <a:ext uri="{FF2B5EF4-FFF2-40B4-BE49-F238E27FC236}">
                <a16:creationId xmlns:a16="http://schemas.microsoft.com/office/drawing/2014/main" id="{324574EC-574A-429C-92AB-8593A4130418}"/>
              </a:ext>
            </a:extLst>
          </p:cNvPr>
          <p:cNvSpPr txBox="1"/>
          <p:nvPr/>
        </p:nvSpPr>
        <p:spPr>
          <a:xfrm>
            <a:off x="8083621" y="418583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MIXTO</a:t>
            </a:r>
          </a:p>
        </p:txBody>
      </p:sp>
      <p:sp>
        <p:nvSpPr>
          <p:cNvPr id="212" name="CuadroTexto 211">
            <a:extLst>
              <a:ext uri="{FF2B5EF4-FFF2-40B4-BE49-F238E27FC236}">
                <a16:creationId xmlns:a16="http://schemas.microsoft.com/office/drawing/2014/main" id="{E0453B26-4285-4E28-A3A2-E8A79382BD29}"/>
              </a:ext>
            </a:extLst>
          </p:cNvPr>
          <p:cNvSpPr txBox="1"/>
          <p:nvPr/>
        </p:nvSpPr>
        <p:spPr>
          <a:xfrm>
            <a:off x="8061674" y="4420057"/>
            <a:ext cx="10271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CUANTITATIVO</a:t>
            </a:r>
          </a:p>
        </p:txBody>
      </p:sp>
      <p:sp>
        <p:nvSpPr>
          <p:cNvPr id="213" name="CuadroTexto 212">
            <a:extLst>
              <a:ext uri="{FF2B5EF4-FFF2-40B4-BE49-F238E27FC236}">
                <a16:creationId xmlns:a16="http://schemas.microsoft.com/office/drawing/2014/main" id="{7EC8D098-F343-4FED-94A2-6B4EC2F25346}"/>
              </a:ext>
            </a:extLst>
          </p:cNvPr>
          <p:cNvSpPr txBox="1"/>
          <p:nvPr/>
        </p:nvSpPr>
        <p:spPr>
          <a:xfrm>
            <a:off x="8069414" y="3717617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MIXTO</a:t>
            </a:r>
          </a:p>
        </p:txBody>
      </p:sp>
      <p:sp>
        <p:nvSpPr>
          <p:cNvPr id="214" name="CuadroTexto 213">
            <a:extLst>
              <a:ext uri="{FF2B5EF4-FFF2-40B4-BE49-F238E27FC236}">
                <a16:creationId xmlns:a16="http://schemas.microsoft.com/office/drawing/2014/main" id="{2055FC17-4201-46C3-B11B-8A20733306C3}"/>
              </a:ext>
            </a:extLst>
          </p:cNvPr>
          <p:cNvSpPr txBox="1"/>
          <p:nvPr/>
        </p:nvSpPr>
        <p:spPr>
          <a:xfrm>
            <a:off x="8069414" y="3948173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MIXTO</a:t>
            </a:r>
          </a:p>
        </p:txBody>
      </p: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2425A832-FA00-42FB-9014-685262293E47}"/>
              </a:ext>
            </a:extLst>
          </p:cNvPr>
          <p:cNvSpPr txBox="1"/>
          <p:nvPr/>
        </p:nvSpPr>
        <p:spPr>
          <a:xfrm>
            <a:off x="8136376" y="16664"/>
            <a:ext cx="9419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/>
              <a:t>MEDICIÓN</a:t>
            </a:r>
          </a:p>
        </p:txBody>
      </p:sp>
    </p:spTree>
    <p:extLst>
      <p:ext uri="{BB962C8B-B14F-4D97-AF65-F5344CB8AC3E}">
        <p14:creationId xmlns:p14="http://schemas.microsoft.com/office/powerpoint/2010/main" val="368190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7D964-C7B6-4C33-97D5-811F2A46F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INDICADORES FÉNIX ASOCIADOS A LA PE 2021-2024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6F6FE668-8827-49E1-90A3-27C9436A7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637436"/>
              </p:ext>
            </p:extLst>
          </p:nvPr>
        </p:nvGraphicFramePr>
        <p:xfrm>
          <a:off x="1137684" y="925033"/>
          <a:ext cx="7421525" cy="3449258"/>
        </p:xfrm>
        <a:graphic>
          <a:graphicData uri="http://schemas.openxmlformats.org/drawingml/2006/table">
            <a:tbl>
              <a:tblPr/>
              <a:tblGrid>
                <a:gridCol w="6071963">
                  <a:extLst>
                    <a:ext uri="{9D8B030D-6E8A-4147-A177-3AD203B41FA5}">
                      <a16:colId xmlns:a16="http://schemas.microsoft.com/office/drawing/2014/main" val="2051380561"/>
                    </a:ext>
                  </a:extLst>
                </a:gridCol>
                <a:gridCol w="1349562">
                  <a:extLst>
                    <a:ext uri="{9D8B030D-6E8A-4147-A177-3AD203B41FA5}">
                      <a16:colId xmlns:a16="http://schemas.microsoft.com/office/drawing/2014/main" val="2940340021"/>
                    </a:ext>
                  </a:extLst>
                </a:gridCol>
              </a:tblGrid>
              <a:tr h="3258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 ESTRATÉGICO Y ESTRATEGIA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 FÉNIX VINCULADOS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429366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OPTIMIZAR LOS PROCESOS INTERNOS DE LA EPS-S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 Jurídicos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759944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proceso tutelas y políticas daño antijurídico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97916969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Incrementar la fidelización y satisfacción de los usuarios.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 PQRD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629690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Actualizar el Modelo De Atención Al Usuario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591974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Conocer al Usuario – Generar confianza al usuario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571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Fortalecer la Atención Humanizada – Mantenerse en contacto con el usuario y su familia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133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Fortalecer Los Canales De Comunicación e Información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522396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LOGRAR LA SOSTENIBILIDAD FINANCIERA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 Componente Financiero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297390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Aumentar el ingreso de la EPS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055948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Administrativa que aporta a la optimización de Recursos y al Clima Organizcional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74014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Optimizar el control del costo médico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96046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Optimizar el gasto administrativo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531078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Optimizar proceso de cuentas médicas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412467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Mejorar el estado de salud de la población objeto de la EPS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 Componente Técnico Científico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717846"/>
                  </a:ext>
                </a:extLst>
              </a:tr>
              <a:tr h="32587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Caracterizar a la pobliación afiliada a Capital Salud, identificando de manera oportuna su riesgo en salud con el fin de tomar las acciones pertinentes.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049693"/>
                  </a:ext>
                </a:extLst>
              </a:tr>
              <a:tr h="32587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Gestionar el Riesgo en Salud de los Afiliados (Rediseño de Cohortes), centrado en la salud individual, comunitaria y colectiva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263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98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hacia abajo 3">
            <a:hlinkClick r:id="rId3" action="ppaction://hlinksldjump"/>
            <a:extLst>
              <a:ext uri="{FF2B5EF4-FFF2-40B4-BE49-F238E27FC236}">
                <a16:creationId xmlns:a16="http://schemas.microsoft.com/office/drawing/2014/main" id="{5D1FD2B1-E497-4F01-A034-B8183154D8AF}"/>
              </a:ext>
            </a:extLst>
          </p:cNvPr>
          <p:cNvSpPr/>
          <p:nvPr/>
        </p:nvSpPr>
        <p:spPr>
          <a:xfrm rot="5400000">
            <a:off x="8597900" y="4936768"/>
            <a:ext cx="160366" cy="275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6206B9A-2F24-40AD-88AF-268637049F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71" t="30271" r="34836" b="30052"/>
          <a:stretch/>
        </p:blipFill>
        <p:spPr>
          <a:xfrm>
            <a:off x="204164" y="1076295"/>
            <a:ext cx="2274809" cy="305818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8D7D5A8-A1E7-4E10-BF28-2856B4FFF01D}"/>
              </a:ext>
            </a:extLst>
          </p:cNvPr>
          <p:cNvSpPr txBox="1"/>
          <p:nvPr/>
        </p:nvSpPr>
        <p:spPr>
          <a:xfrm>
            <a:off x="2301470" y="565952"/>
            <a:ext cx="370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Escala de 25% 50% 75% 100%</a:t>
            </a:r>
            <a:endParaRPr lang="es-CO" sz="2000" b="1" dirty="0"/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C4B8AF55-8622-4714-8B1F-8B8EEBF14868}"/>
              </a:ext>
            </a:extLst>
          </p:cNvPr>
          <p:cNvSpPr txBox="1"/>
          <p:nvPr/>
        </p:nvSpPr>
        <p:spPr>
          <a:xfrm>
            <a:off x="6465008" y="1520494"/>
            <a:ext cx="198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/>
              <a:t>0 -%    -       60 %</a:t>
            </a:r>
            <a:endParaRPr lang="es-CO" sz="1800" dirty="0"/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CF3142A0-05B3-411A-BD71-C1F2CC15E2B1}"/>
              </a:ext>
            </a:extLst>
          </p:cNvPr>
          <p:cNvSpPr txBox="1"/>
          <p:nvPr/>
        </p:nvSpPr>
        <p:spPr>
          <a:xfrm>
            <a:off x="6319404" y="2338241"/>
            <a:ext cx="212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/>
              <a:t>60,1 -%    -      84,9 %</a:t>
            </a:r>
            <a:endParaRPr lang="es-CO" sz="1800" dirty="0"/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A59F12E5-DEA4-4801-BB36-CAF77B16F376}"/>
              </a:ext>
            </a:extLst>
          </p:cNvPr>
          <p:cNvSpPr txBox="1"/>
          <p:nvPr/>
        </p:nvSpPr>
        <p:spPr>
          <a:xfrm>
            <a:off x="6388017" y="3408513"/>
            <a:ext cx="213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/>
              <a:t>85 -%    -      100 %</a:t>
            </a:r>
            <a:endParaRPr lang="es-CO" sz="1800" dirty="0"/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85F6DC37-2730-4B7F-9950-0ACDACD75D86}"/>
              </a:ext>
            </a:extLst>
          </p:cNvPr>
          <p:cNvSpPr txBox="1"/>
          <p:nvPr/>
        </p:nvSpPr>
        <p:spPr>
          <a:xfrm>
            <a:off x="6131916" y="580879"/>
            <a:ext cx="2649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Escala de 1 a 100</a:t>
            </a:r>
            <a:endParaRPr lang="es-CO" sz="24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C2CEDE-FFDF-4525-9146-08305F494B31}"/>
              </a:ext>
            </a:extLst>
          </p:cNvPr>
          <p:cNvSpPr txBox="1"/>
          <p:nvPr/>
        </p:nvSpPr>
        <p:spPr>
          <a:xfrm>
            <a:off x="4983982" y="131255"/>
            <a:ext cx="204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/>
              <a:t>EQUIVALENCIA </a:t>
            </a:r>
            <a:endParaRPr lang="es-CO" sz="18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B76389B-A578-46C6-B364-6C4801A33B54}"/>
              </a:ext>
            </a:extLst>
          </p:cNvPr>
          <p:cNvSpPr txBox="1"/>
          <p:nvPr/>
        </p:nvSpPr>
        <p:spPr>
          <a:xfrm>
            <a:off x="2781078" y="1394297"/>
            <a:ext cx="2274809" cy="7386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CO" sz="1050" dirty="0"/>
              <a:t>25%	0.00%	14.90%</a:t>
            </a:r>
          </a:p>
          <a:p>
            <a:pPr algn="ctr"/>
            <a:r>
              <a:rPr lang="es-CO" sz="1050" dirty="0"/>
              <a:t>50%	0.00%	29.80%</a:t>
            </a:r>
          </a:p>
          <a:p>
            <a:pPr algn="ctr"/>
            <a:r>
              <a:rPr lang="es-CO" sz="1050" dirty="0"/>
              <a:t>75%	0.00%	44.70%</a:t>
            </a:r>
          </a:p>
          <a:p>
            <a:pPr algn="ctr"/>
            <a:r>
              <a:rPr lang="es-CO" sz="1050" dirty="0"/>
              <a:t>100%	0.00%	59.60%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8676159-401D-4B29-9E5D-AC67BC4B9008}"/>
              </a:ext>
            </a:extLst>
          </p:cNvPr>
          <p:cNvSpPr txBox="1"/>
          <p:nvPr/>
        </p:nvSpPr>
        <p:spPr>
          <a:xfrm>
            <a:off x="2781078" y="2250368"/>
            <a:ext cx="2274809" cy="738664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CO" sz="1050" dirty="0"/>
              <a:t>25%	15.00%	20.90%</a:t>
            </a:r>
          </a:p>
          <a:p>
            <a:pPr algn="ctr"/>
            <a:r>
              <a:rPr lang="es-CO" sz="1050" dirty="0"/>
              <a:t>50%	30.00%	41.80%</a:t>
            </a:r>
          </a:p>
          <a:p>
            <a:pPr algn="ctr"/>
            <a:r>
              <a:rPr lang="es-CO" sz="1050" dirty="0"/>
              <a:t>75%	45.00%	62.70%</a:t>
            </a:r>
          </a:p>
          <a:p>
            <a:pPr algn="ctr"/>
            <a:r>
              <a:rPr lang="es-CO" sz="1050" dirty="0"/>
              <a:t>100%	60.00%	83.60%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17DC0AC-845B-4B86-9C28-9D0065892605}"/>
              </a:ext>
            </a:extLst>
          </p:cNvPr>
          <p:cNvSpPr txBox="1"/>
          <p:nvPr/>
        </p:nvSpPr>
        <p:spPr>
          <a:xfrm>
            <a:off x="2797558" y="3223847"/>
            <a:ext cx="2274809" cy="738664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CO" sz="1050" dirty="0"/>
              <a:t>25%	21.00%	25.00%</a:t>
            </a:r>
          </a:p>
          <a:p>
            <a:pPr algn="ctr"/>
            <a:r>
              <a:rPr lang="es-CO" sz="1050" dirty="0"/>
              <a:t>50%	42.00%	50.00%</a:t>
            </a:r>
          </a:p>
          <a:p>
            <a:pPr algn="ctr"/>
            <a:r>
              <a:rPr lang="es-CO" sz="1050" dirty="0"/>
              <a:t>75%	63.00%	75.00%</a:t>
            </a:r>
          </a:p>
          <a:p>
            <a:pPr algn="ctr"/>
            <a:r>
              <a:rPr lang="es-CO" sz="1050" dirty="0"/>
              <a:t>100%	84.00%	100.00%</a:t>
            </a:r>
          </a:p>
        </p:txBody>
      </p:sp>
    </p:spTree>
    <p:extLst>
      <p:ext uri="{BB962C8B-B14F-4D97-AF65-F5344CB8AC3E}">
        <p14:creationId xmlns:p14="http://schemas.microsoft.com/office/powerpoint/2010/main" val="3076724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80">
            <a:extLst>
              <a:ext uri="{FF2B5EF4-FFF2-40B4-BE49-F238E27FC236}">
                <a16:creationId xmlns:a16="http://schemas.microsoft.com/office/drawing/2014/main" id="{D3FE1E1E-0806-4E34-8B5B-9ED5518E496F}"/>
              </a:ext>
            </a:extLst>
          </p:cNvPr>
          <p:cNvSpPr txBox="1"/>
          <p:nvPr/>
        </p:nvSpPr>
        <p:spPr>
          <a:xfrm>
            <a:off x="170821" y="28936"/>
            <a:ext cx="8487543" cy="3154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ctr"/>
            <a:r>
              <a:rPr lang="es-ES" sz="1600" dirty="0">
                <a:latin typeface="Arial Narrow" panose="020B0606020202030204" pitchFamily="34" charset="0"/>
                <a:cs typeface="Arial" panose="020B0604020202020204" pitchFamily="34" charset="0"/>
              </a:rPr>
              <a:t>Avance y cumplimiento de los compromisos de las Direcciones  Asociados a la alineación Estratégica</a:t>
            </a:r>
          </a:p>
        </p:txBody>
      </p:sp>
      <p:sp>
        <p:nvSpPr>
          <p:cNvPr id="67" name="Shape 273">
            <a:hlinkClick r:id="" action="ppaction://noaction"/>
            <a:extLst>
              <a:ext uri="{FF2B5EF4-FFF2-40B4-BE49-F238E27FC236}">
                <a16:creationId xmlns:a16="http://schemas.microsoft.com/office/drawing/2014/main" id="{156874C1-9D35-49F8-994F-0673B7704F32}"/>
              </a:ext>
            </a:extLst>
          </p:cNvPr>
          <p:cNvSpPr/>
          <p:nvPr/>
        </p:nvSpPr>
        <p:spPr>
          <a:xfrm>
            <a:off x="8718384" y="553"/>
            <a:ext cx="404074" cy="488930"/>
          </a:xfrm>
          <a:prstGeom prst="rect">
            <a:avLst/>
          </a:prstGeom>
          <a:solidFill>
            <a:srgbClr val="F39C12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0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02</a:t>
            </a:r>
            <a:endParaRPr sz="2000" b="1" kern="0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BC258BE4-6BE0-470F-BA43-99F73A65E898}"/>
              </a:ext>
            </a:extLst>
          </p:cNvPr>
          <p:cNvSpPr txBox="1">
            <a:spLocks/>
          </p:cNvSpPr>
          <p:nvPr/>
        </p:nvSpPr>
        <p:spPr>
          <a:xfrm>
            <a:off x="1115447" y="604719"/>
            <a:ext cx="6870022" cy="4382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595959"/>
                </a:solidFill>
                <a:latin typeface="Arial Narrow" panose="020B0606020202030204" pitchFamily="34" charset="0"/>
                <a:ea typeface="+mn-ea"/>
              </a:rPr>
              <a:t>RESULTADOS POR DIRECCIÓN TRIMESTRE 2</a:t>
            </a:r>
          </a:p>
          <a:p>
            <a:endParaRPr lang="es-CO" sz="2400" b="1" dirty="0">
              <a:solidFill>
                <a:srgbClr val="595959"/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702F448-0AD5-471B-9320-F1AD034572A8}"/>
              </a:ext>
            </a:extLst>
          </p:cNvPr>
          <p:cNvSpPr txBox="1"/>
          <p:nvPr/>
        </p:nvSpPr>
        <p:spPr>
          <a:xfrm>
            <a:off x="6912994" y="519771"/>
            <a:ext cx="1376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44,09%</a:t>
            </a:r>
            <a:endParaRPr lang="es-CO" sz="2800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77E0E3F-2C25-4CF9-9896-7925F9905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277156"/>
              </p:ext>
            </p:extLst>
          </p:nvPr>
        </p:nvGraphicFramePr>
        <p:xfrm>
          <a:off x="170820" y="1238425"/>
          <a:ext cx="3476731" cy="3300350"/>
        </p:xfrm>
        <a:graphic>
          <a:graphicData uri="http://schemas.openxmlformats.org/drawingml/2006/table">
            <a:tbl>
              <a:tblPr/>
              <a:tblGrid>
                <a:gridCol w="748965">
                  <a:extLst>
                    <a:ext uri="{9D8B030D-6E8A-4147-A177-3AD203B41FA5}">
                      <a16:colId xmlns:a16="http://schemas.microsoft.com/office/drawing/2014/main" val="3797121508"/>
                    </a:ext>
                  </a:extLst>
                </a:gridCol>
                <a:gridCol w="817054">
                  <a:extLst>
                    <a:ext uri="{9D8B030D-6E8A-4147-A177-3AD203B41FA5}">
                      <a16:colId xmlns:a16="http://schemas.microsoft.com/office/drawing/2014/main" val="3903528290"/>
                    </a:ext>
                  </a:extLst>
                </a:gridCol>
                <a:gridCol w="855352">
                  <a:extLst>
                    <a:ext uri="{9D8B030D-6E8A-4147-A177-3AD203B41FA5}">
                      <a16:colId xmlns:a16="http://schemas.microsoft.com/office/drawing/2014/main" val="3608515620"/>
                    </a:ext>
                  </a:extLst>
                </a:gridCol>
                <a:gridCol w="1055360">
                  <a:extLst>
                    <a:ext uri="{9D8B030D-6E8A-4147-A177-3AD203B41FA5}">
                      <a16:colId xmlns:a16="http://schemas.microsoft.com/office/drawing/2014/main" val="1271998968"/>
                    </a:ext>
                  </a:extLst>
                </a:gridCol>
              </a:tblGrid>
              <a:tr h="49505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Resultados</a:t>
                      </a:r>
                      <a:b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I 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Resultados</a:t>
                      </a:r>
                      <a:b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II 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Porcentaje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484128"/>
                  </a:ext>
                </a:extLst>
              </a:tr>
              <a:tr h="255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17.98%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41.07%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400103"/>
                  </a:ext>
                </a:extLst>
              </a:tr>
              <a:tr h="255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18.25%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40.68%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94890"/>
                  </a:ext>
                </a:extLst>
              </a:tr>
              <a:tr h="255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17.08%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41.76%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869418"/>
                  </a:ext>
                </a:extLst>
              </a:tr>
              <a:tr h="255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DAF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21.63%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45.64%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566551"/>
                  </a:ext>
                </a:extLst>
              </a:tr>
              <a:tr h="255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22.66%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48.46%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07304"/>
                  </a:ext>
                </a:extLst>
              </a:tr>
              <a:tr h="255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16.74%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42.86%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98788"/>
                  </a:ext>
                </a:extLst>
              </a:tr>
              <a:tr h="255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DJU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22.18%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40.13%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2257"/>
                  </a:ext>
                </a:extLst>
              </a:tr>
              <a:tr h="255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47.50%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185771"/>
                  </a:ext>
                </a:extLst>
              </a:tr>
              <a:tr h="255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19.82%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44.78%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463186"/>
                  </a:ext>
                </a:extLst>
              </a:tr>
              <a:tr h="255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48.00%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2824"/>
                  </a:ext>
                </a:extLst>
              </a:tr>
              <a:tr h="255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Promedio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20.33%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44.09%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417501"/>
                  </a:ext>
                </a:extLst>
              </a:tr>
            </a:tbl>
          </a:graphicData>
        </a:graphic>
      </p:graphicFrame>
      <p:sp>
        <p:nvSpPr>
          <p:cNvPr id="35" name="Elipse 34">
            <a:extLst>
              <a:ext uri="{FF2B5EF4-FFF2-40B4-BE49-F238E27FC236}">
                <a16:creationId xmlns:a16="http://schemas.microsoft.com/office/drawing/2014/main" id="{A3F82921-CFB9-4624-976E-AE244854C3AF}"/>
              </a:ext>
            </a:extLst>
          </p:cNvPr>
          <p:cNvSpPr/>
          <p:nvPr/>
        </p:nvSpPr>
        <p:spPr>
          <a:xfrm>
            <a:off x="2990374" y="2045742"/>
            <a:ext cx="182697" cy="1652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92423A1C-8A34-453F-B812-A59C198044AC}"/>
              </a:ext>
            </a:extLst>
          </p:cNvPr>
          <p:cNvSpPr/>
          <p:nvPr/>
        </p:nvSpPr>
        <p:spPr>
          <a:xfrm>
            <a:off x="2990374" y="1776273"/>
            <a:ext cx="182697" cy="1652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26719484-53C1-4A7F-A257-71F3E03939C2}"/>
              </a:ext>
            </a:extLst>
          </p:cNvPr>
          <p:cNvSpPr/>
          <p:nvPr/>
        </p:nvSpPr>
        <p:spPr>
          <a:xfrm>
            <a:off x="2990373" y="3317419"/>
            <a:ext cx="182697" cy="1652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1629E29E-0360-4FBA-85C1-688C087EF050}"/>
              </a:ext>
            </a:extLst>
          </p:cNvPr>
          <p:cNvSpPr/>
          <p:nvPr/>
        </p:nvSpPr>
        <p:spPr>
          <a:xfrm>
            <a:off x="2990374" y="2293682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EBBF680F-0E5F-443A-8757-094CA20271E1}"/>
              </a:ext>
            </a:extLst>
          </p:cNvPr>
          <p:cNvSpPr/>
          <p:nvPr/>
        </p:nvSpPr>
        <p:spPr>
          <a:xfrm>
            <a:off x="2990374" y="2545613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E39C290B-2B15-4EF9-93B6-FB367F678136}"/>
              </a:ext>
            </a:extLst>
          </p:cNvPr>
          <p:cNvSpPr/>
          <p:nvPr/>
        </p:nvSpPr>
        <p:spPr>
          <a:xfrm>
            <a:off x="2990373" y="2817803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F61D5E9E-E3CF-43E4-AC8E-0AC802E99F8A}"/>
              </a:ext>
            </a:extLst>
          </p:cNvPr>
          <p:cNvSpPr/>
          <p:nvPr/>
        </p:nvSpPr>
        <p:spPr>
          <a:xfrm>
            <a:off x="2990373" y="3080755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CC9CD2EC-FF77-4478-AE7E-B85973E56150}"/>
              </a:ext>
            </a:extLst>
          </p:cNvPr>
          <p:cNvSpPr/>
          <p:nvPr/>
        </p:nvSpPr>
        <p:spPr>
          <a:xfrm>
            <a:off x="2990372" y="3554083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0FEA0CC1-0896-4A45-98A7-F55083242BEA}"/>
              </a:ext>
            </a:extLst>
          </p:cNvPr>
          <p:cNvSpPr/>
          <p:nvPr/>
        </p:nvSpPr>
        <p:spPr>
          <a:xfrm>
            <a:off x="2990371" y="4096724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5573B35-CCD6-4C59-94F8-90A7F407C5E8}"/>
              </a:ext>
            </a:extLst>
          </p:cNvPr>
          <p:cNvSpPr/>
          <p:nvPr/>
        </p:nvSpPr>
        <p:spPr>
          <a:xfrm>
            <a:off x="2990371" y="3827470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76C56E37-544E-4089-91E3-AD1B9BC1F57D}"/>
              </a:ext>
            </a:extLst>
          </p:cNvPr>
          <p:cNvGraphicFramePr>
            <a:graphicFrameLocks/>
          </p:cNvGraphicFramePr>
          <p:nvPr/>
        </p:nvGraphicFramePr>
        <p:xfrm>
          <a:off x="3854131" y="1238425"/>
          <a:ext cx="5119049" cy="33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95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9941452-3B24-41DD-A282-7C33974D34F9}"/>
              </a:ext>
            </a:extLst>
          </p:cNvPr>
          <p:cNvSpPr/>
          <p:nvPr/>
        </p:nvSpPr>
        <p:spPr>
          <a:xfrm>
            <a:off x="3125056" y="4156561"/>
            <a:ext cx="6018944" cy="790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TextBox 80">
            <a:extLst>
              <a:ext uri="{FF2B5EF4-FFF2-40B4-BE49-F238E27FC236}">
                <a16:creationId xmlns:a16="http://schemas.microsoft.com/office/drawing/2014/main" id="{D3FE1E1E-0806-4E34-8B5B-9ED5518E496F}"/>
              </a:ext>
            </a:extLst>
          </p:cNvPr>
          <p:cNvSpPr txBox="1"/>
          <p:nvPr/>
        </p:nvSpPr>
        <p:spPr>
          <a:xfrm>
            <a:off x="170821" y="28936"/>
            <a:ext cx="8487543" cy="3154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ctr"/>
            <a:r>
              <a:rPr lang="es-ES" sz="1600" dirty="0">
                <a:latin typeface="Arial Narrow" panose="020B0606020202030204" pitchFamily="34" charset="0"/>
                <a:cs typeface="Arial" panose="020B0604020202020204" pitchFamily="34" charset="0"/>
              </a:rPr>
              <a:t>Avance y cumplimiento de los compromisos de las Direcciones  Asociados a la alineación Estratégica</a:t>
            </a:r>
          </a:p>
        </p:txBody>
      </p:sp>
      <p:sp>
        <p:nvSpPr>
          <p:cNvPr id="67" name="Shape 273">
            <a:hlinkClick r:id="" action="ppaction://noaction"/>
            <a:extLst>
              <a:ext uri="{FF2B5EF4-FFF2-40B4-BE49-F238E27FC236}">
                <a16:creationId xmlns:a16="http://schemas.microsoft.com/office/drawing/2014/main" id="{156874C1-9D35-49F8-994F-0673B7704F32}"/>
              </a:ext>
            </a:extLst>
          </p:cNvPr>
          <p:cNvSpPr/>
          <p:nvPr/>
        </p:nvSpPr>
        <p:spPr>
          <a:xfrm>
            <a:off x="8718384" y="553"/>
            <a:ext cx="404074" cy="488930"/>
          </a:xfrm>
          <a:prstGeom prst="rect">
            <a:avLst/>
          </a:prstGeom>
          <a:solidFill>
            <a:srgbClr val="F39C12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0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02</a:t>
            </a:r>
            <a:endParaRPr sz="2000" b="1" kern="0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orma libre: forma 67">
            <a:extLst>
              <a:ext uri="{FF2B5EF4-FFF2-40B4-BE49-F238E27FC236}">
                <a16:creationId xmlns:a16="http://schemas.microsoft.com/office/drawing/2014/main" id="{BFE10D2D-F424-4295-B0CD-78B4E569F5DE}"/>
              </a:ext>
            </a:extLst>
          </p:cNvPr>
          <p:cNvSpPr/>
          <p:nvPr/>
        </p:nvSpPr>
        <p:spPr>
          <a:xfrm>
            <a:off x="3084802" y="1347696"/>
            <a:ext cx="4310073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9. Mejorar el estado de salud de la población objeto de la EPS.</a:t>
            </a:r>
          </a:p>
        </p:txBody>
      </p:sp>
      <p:sp>
        <p:nvSpPr>
          <p:cNvPr id="72" name="Forma libre: forma 71">
            <a:extLst>
              <a:ext uri="{FF2B5EF4-FFF2-40B4-BE49-F238E27FC236}">
                <a16:creationId xmlns:a16="http://schemas.microsoft.com/office/drawing/2014/main" id="{3FF72B87-97BC-42C6-B318-CA6E9A8DB466}"/>
              </a:ext>
            </a:extLst>
          </p:cNvPr>
          <p:cNvSpPr/>
          <p:nvPr/>
        </p:nvSpPr>
        <p:spPr>
          <a:xfrm>
            <a:off x="3084802" y="989743"/>
            <a:ext cx="4310073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10. Posicionar la EPS como referente nacional en salud.	</a:t>
            </a:r>
            <a:r>
              <a:rPr lang="es-CO" sz="1050" dirty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3" name="Forma libre: forma 72">
            <a:extLst>
              <a:ext uri="{FF2B5EF4-FFF2-40B4-BE49-F238E27FC236}">
                <a16:creationId xmlns:a16="http://schemas.microsoft.com/office/drawing/2014/main" id="{ABCEB67A-3D6D-413B-9285-3A46F9919449}"/>
              </a:ext>
            </a:extLst>
          </p:cNvPr>
          <p:cNvSpPr/>
          <p:nvPr/>
        </p:nvSpPr>
        <p:spPr>
          <a:xfrm>
            <a:off x="3083286" y="2084978"/>
            <a:ext cx="4312066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7. Lograr la sostenibilidad financiera de la EPS.</a:t>
            </a:r>
          </a:p>
        </p:txBody>
      </p:sp>
      <p:sp>
        <p:nvSpPr>
          <p:cNvPr id="78" name="Forma libre: forma 77">
            <a:extLst>
              <a:ext uri="{FF2B5EF4-FFF2-40B4-BE49-F238E27FC236}">
                <a16:creationId xmlns:a16="http://schemas.microsoft.com/office/drawing/2014/main" id="{F23FE747-044A-446C-9C80-249650FBFF0E}"/>
              </a:ext>
            </a:extLst>
          </p:cNvPr>
          <p:cNvSpPr/>
          <p:nvPr/>
        </p:nvSpPr>
        <p:spPr>
          <a:xfrm>
            <a:off x="3082803" y="2460425"/>
            <a:ext cx="4306358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FE89F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6. Incrementar la fidelización y satisfacción de los usuarios.</a:t>
            </a:r>
          </a:p>
        </p:txBody>
      </p:sp>
      <p:sp>
        <p:nvSpPr>
          <p:cNvPr id="79" name="Forma libre: forma 78">
            <a:extLst>
              <a:ext uri="{FF2B5EF4-FFF2-40B4-BE49-F238E27FC236}">
                <a16:creationId xmlns:a16="http://schemas.microsoft.com/office/drawing/2014/main" id="{9847DE70-D6A8-449E-B8AE-873106554FDA}"/>
              </a:ext>
            </a:extLst>
          </p:cNvPr>
          <p:cNvSpPr/>
          <p:nvPr/>
        </p:nvSpPr>
        <p:spPr>
          <a:xfrm>
            <a:off x="3093786" y="3658514"/>
            <a:ext cx="4306356" cy="291023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9D5BD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3. Lograr la implementación, integración e innovación (I3) del SIG</a:t>
            </a:r>
          </a:p>
        </p:txBody>
      </p:sp>
      <p:sp>
        <p:nvSpPr>
          <p:cNvPr id="80" name="Forma libre: forma 79">
            <a:extLst>
              <a:ext uri="{FF2B5EF4-FFF2-40B4-BE49-F238E27FC236}">
                <a16:creationId xmlns:a16="http://schemas.microsoft.com/office/drawing/2014/main" id="{E36C0367-92DA-4DE3-B6B7-EAE1A026C619}"/>
              </a:ext>
            </a:extLst>
          </p:cNvPr>
          <p:cNvSpPr/>
          <p:nvPr/>
        </p:nvSpPr>
        <p:spPr>
          <a:xfrm>
            <a:off x="3105057" y="4445654"/>
            <a:ext cx="4317643" cy="351682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FBDC2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1. </a:t>
            </a:r>
            <a:r>
              <a:rPr lang="es-MX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Consolidar la Cultura Organizacional enfocada en </a:t>
            </a:r>
          </a:p>
          <a:p>
            <a:pPr>
              <a:defRPr/>
            </a:pPr>
            <a:r>
              <a:rPr lang="es-MX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 Humanización del Servicio</a:t>
            </a: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s-MX" sz="105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973A2789-70B9-4379-9668-78FC4DB96E84}"/>
              </a:ext>
            </a:extLst>
          </p:cNvPr>
          <p:cNvSpPr/>
          <p:nvPr/>
        </p:nvSpPr>
        <p:spPr>
          <a:xfrm>
            <a:off x="3125056" y="4036609"/>
            <a:ext cx="4280606" cy="322163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FBDC2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2. Fortalecer los sistemas de información, infraestructura </a:t>
            </a:r>
          </a:p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tecnológica y redes de  comunicación.</a:t>
            </a:r>
            <a:endParaRPr lang="es-MX" sz="105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ubtitle 3">
            <a:extLst>
              <a:ext uri="{FF2B5EF4-FFF2-40B4-BE49-F238E27FC236}">
                <a16:creationId xmlns:a16="http://schemas.microsoft.com/office/drawing/2014/main" id="{7954AF35-D700-4873-B4BE-CA2F6C7F07C3}"/>
              </a:ext>
            </a:extLst>
          </p:cNvPr>
          <p:cNvSpPr txBox="1">
            <a:spLocks/>
          </p:cNvSpPr>
          <p:nvPr/>
        </p:nvSpPr>
        <p:spPr>
          <a:xfrm rot="16200000">
            <a:off x="34319" y="2627760"/>
            <a:ext cx="1881408" cy="2615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14350">
              <a:spcBef>
                <a:spcPts val="563"/>
              </a:spcBef>
              <a:buNone/>
              <a:defRPr/>
            </a:pPr>
            <a:r>
              <a:rPr lang="es-CO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PERSPECTIVAS</a:t>
            </a:r>
          </a:p>
        </p:txBody>
      </p:sp>
      <p:sp>
        <p:nvSpPr>
          <p:cNvPr id="83" name="Forma libre: forma 82">
            <a:extLst>
              <a:ext uri="{FF2B5EF4-FFF2-40B4-BE49-F238E27FC236}">
                <a16:creationId xmlns:a16="http://schemas.microsoft.com/office/drawing/2014/main" id="{DBEEB72A-CCFE-48A9-9CE8-AB5A43E6DF1E}"/>
              </a:ext>
            </a:extLst>
          </p:cNvPr>
          <p:cNvSpPr/>
          <p:nvPr/>
        </p:nvSpPr>
        <p:spPr>
          <a:xfrm>
            <a:off x="3105057" y="3269279"/>
            <a:ext cx="4312997" cy="288015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9D5BD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4. Optimizar los procesos internos de la EPS</a:t>
            </a:r>
          </a:p>
        </p:txBody>
      </p:sp>
      <p:sp>
        <p:nvSpPr>
          <p:cNvPr id="84" name="Subtitle 3">
            <a:extLst>
              <a:ext uri="{FF2B5EF4-FFF2-40B4-BE49-F238E27FC236}">
                <a16:creationId xmlns:a16="http://schemas.microsoft.com/office/drawing/2014/main" id="{1CC012D4-1398-483A-A927-759116EC218E}"/>
              </a:ext>
            </a:extLst>
          </p:cNvPr>
          <p:cNvSpPr txBox="1">
            <a:spLocks/>
          </p:cNvSpPr>
          <p:nvPr/>
        </p:nvSpPr>
        <p:spPr>
          <a:xfrm rot="16200000">
            <a:off x="1999609" y="2699101"/>
            <a:ext cx="1430960" cy="26157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  <a:defRPr/>
            </a:pPr>
            <a:r>
              <a:rPr lang="es-CO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OBJETIVOS</a:t>
            </a:r>
          </a:p>
        </p:txBody>
      </p:sp>
      <p:sp>
        <p:nvSpPr>
          <p:cNvPr id="85" name="Forma libre: forma 84">
            <a:extLst>
              <a:ext uri="{FF2B5EF4-FFF2-40B4-BE49-F238E27FC236}">
                <a16:creationId xmlns:a16="http://schemas.microsoft.com/office/drawing/2014/main" id="{6EFF855F-F0CF-46AE-8A01-2D9489330AB9}"/>
              </a:ext>
            </a:extLst>
          </p:cNvPr>
          <p:cNvSpPr/>
          <p:nvPr/>
        </p:nvSpPr>
        <p:spPr>
          <a:xfrm>
            <a:off x="3090929" y="2875901"/>
            <a:ext cx="4312066" cy="291023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FE89F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5. Aumentar la población afiliada a Capital Salud EPS.</a:t>
            </a:r>
          </a:p>
        </p:txBody>
      </p:sp>
      <p:sp>
        <p:nvSpPr>
          <p:cNvPr id="86" name="Forma libre: forma 85">
            <a:extLst>
              <a:ext uri="{FF2B5EF4-FFF2-40B4-BE49-F238E27FC236}">
                <a16:creationId xmlns:a16="http://schemas.microsoft.com/office/drawing/2014/main" id="{1727DBBB-52A4-4D97-836F-F916C0E347C7}"/>
              </a:ext>
            </a:extLst>
          </p:cNvPr>
          <p:cNvSpPr/>
          <p:nvPr/>
        </p:nvSpPr>
        <p:spPr>
          <a:xfrm>
            <a:off x="3092096" y="1694184"/>
            <a:ext cx="4310074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8. Desarrollar gestión en redes integradas de servicios de salud.</a:t>
            </a:r>
          </a:p>
        </p:txBody>
      </p:sp>
      <p:sp>
        <p:nvSpPr>
          <p:cNvPr id="87" name="Flecha: curvada hacia la izquierda 86">
            <a:extLst>
              <a:ext uri="{FF2B5EF4-FFF2-40B4-BE49-F238E27FC236}">
                <a16:creationId xmlns:a16="http://schemas.microsoft.com/office/drawing/2014/main" id="{84F13CF7-D8E0-43AD-81F2-045CE3739DE0}"/>
              </a:ext>
            </a:extLst>
          </p:cNvPr>
          <p:cNvSpPr/>
          <p:nvPr/>
        </p:nvSpPr>
        <p:spPr>
          <a:xfrm rot="10800000">
            <a:off x="2906032" y="4213118"/>
            <a:ext cx="188279" cy="281410"/>
          </a:xfrm>
          <a:prstGeom prst="curvedLeftArrow">
            <a:avLst/>
          </a:prstGeom>
          <a:solidFill>
            <a:srgbClr val="FF5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echa: curvada hacia la izquierda 87">
            <a:extLst>
              <a:ext uri="{FF2B5EF4-FFF2-40B4-BE49-F238E27FC236}">
                <a16:creationId xmlns:a16="http://schemas.microsoft.com/office/drawing/2014/main" id="{F86E1CC5-6B8B-45FD-81A8-A6AD2A79DC31}"/>
              </a:ext>
            </a:extLst>
          </p:cNvPr>
          <p:cNvSpPr/>
          <p:nvPr/>
        </p:nvSpPr>
        <p:spPr>
          <a:xfrm rot="10800000">
            <a:off x="2906032" y="3841327"/>
            <a:ext cx="188279" cy="281410"/>
          </a:xfrm>
          <a:prstGeom prst="curvedLeftArrow">
            <a:avLst/>
          </a:prstGeom>
          <a:solidFill>
            <a:srgbClr val="FF5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Flecha: curvada hacia la izquierda 88">
            <a:extLst>
              <a:ext uri="{FF2B5EF4-FFF2-40B4-BE49-F238E27FC236}">
                <a16:creationId xmlns:a16="http://schemas.microsoft.com/office/drawing/2014/main" id="{B3E6F025-7659-45B3-BE58-46BEE12CA2BB}"/>
              </a:ext>
            </a:extLst>
          </p:cNvPr>
          <p:cNvSpPr/>
          <p:nvPr/>
        </p:nvSpPr>
        <p:spPr>
          <a:xfrm rot="10800000">
            <a:off x="2890216" y="3467000"/>
            <a:ext cx="188279" cy="281410"/>
          </a:xfrm>
          <a:prstGeom prst="curvedLef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echa: curvada hacia la izquierda 89">
            <a:extLst>
              <a:ext uri="{FF2B5EF4-FFF2-40B4-BE49-F238E27FC236}">
                <a16:creationId xmlns:a16="http://schemas.microsoft.com/office/drawing/2014/main" id="{E0F91A11-979C-4857-BDDD-11E399319248}"/>
              </a:ext>
            </a:extLst>
          </p:cNvPr>
          <p:cNvSpPr/>
          <p:nvPr/>
        </p:nvSpPr>
        <p:spPr>
          <a:xfrm rot="10800000">
            <a:off x="2872957" y="3064827"/>
            <a:ext cx="188279" cy="281410"/>
          </a:xfrm>
          <a:prstGeom prst="curvedLef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Flecha: curvada hacia la izquierda 90">
            <a:extLst>
              <a:ext uri="{FF2B5EF4-FFF2-40B4-BE49-F238E27FC236}">
                <a16:creationId xmlns:a16="http://schemas.microsoft.com/office/drawing/2014/main" id="{833A4CA0-15C9-4BF3-91CC-4A4AFB4054FF}"/>
              </a:ext>
            </a:extLst>
          </p:cNvPr>
          <p:cNvSpPr/>
          <p:nvPr/>
        </p:nvSpPr>
        <p:spPr>
          <a:xfrm rot="10800000">
            <a:off x="2866320" y="2318710"/>
            <a:ext cx="188279" cy="281410"/>
          </a:xfrm>
          <a:prstGeom prst="curved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Flecha: curvada hacia la izquierda 91">
            <a:extLst>
              <a:ext uri="{FF2B5EF4-FFF2-40B4-BE49-F238E27FC236}">
                <a16:creationId xmlns:a16="http://schemas.microsoft.com/office/drawing/2014/main" id="{72ED409E-0941-49CC-AFD8-58393CD02C10}"/>
              </a:ext>
            </a:extLst>
          </p:cNvPr>
          <p:cNvSpPr/>
          <p:nvPr/>
        </p:nvSpPr>
        <p:spPr>
          <a:xfrm rot="10800000">
            <a:off x="2857056" y="1905510"/>
            <a:ext cx="188279" cy="281410"/>
          </a:xfrm>
          <a:prstGeom prst="curvedLeftArrow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Flecha: curvada hacia la izquierda 92">
            <a:extLst>
              <a:ext uri="{FF2B5EF4-FFF2-40B4-BE49-F238E27FC236}">
                <a16:creationId xmlns:a16="http://schemas.microsoft.com/office/drawing/2014/main" id="{D027795A-E600-4CA8-9D2E-B6654FDBCB2E}"/>
              </a:ext>
            </a:extLst>
          </p:cNvPr>
          <p:cNvSpPr/>
          <p:nvPr/>
        </p:nvSpPr>
        <p:spPr>
          <a:xfrm rot="10800000">
            <a:off x="2857056" y="1531184"/>
            <a:ext cx="188279" cy="281410"/>
          </a:xfrm>
          <a:prstGeom prst="curvedLeftArrow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Flecha: curvada hacia la izquierda 93">
            <a:extLst>
              <a:ext uri="{FF2B5EF4-FFF2-40B4-BE49-F238E27FC236}">
                <a16:creationId xmlns:a16="http://schemas.microsoft.com/office/drawing/2014/main" id="{D41D39B5-7C36-4A5A-82A9-54FA98ED6E24}"/>
              </a:ext>
            </a:extLst>
          </p:cNvPr>
          <p:cNvSpPr/>
          <p:nvPr/>
        </p:nvSpPr>
        <p:spPr>
          <a:xfrm rot="10800000">
            <a:off x="2866320" y="1156857"/>
            <a:ext cx="188279" cy="281410"/>
          </a:xfrm>
          <a:prstGeom prst="curvedLeftArrow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echa: curvada hacia la izquierda 94">
            <a:extLst>
              <a:ext uri="{FF2B5EF4-FFF2-40B4-BE49-F238E27FC236}">
                <a16:creationId xmlns:a16="http://schemas.microsoft.com/office/drawing/2014/main" id="{FAB13C9F-A3DE-401A-8439-981109BE51B6}"/>
              </a:ext>
            </a:extLst>
          </p:cNvPr>
          <p:cNvSpPr/>
          <p:nvPr/>
        </p:nvSpPr>
        <p:spPr>
          <a:xfrm rot="10800000">
            <a:off x="2866319" y="2696190"/>
            <a:ext cx="188279" cy="281410"/>
          </a:xfrm>
          <a:prstGeom prst="curved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ítulo 2">
            <a:extLst>
              <a:ext uri="{FF2B5EF4-FFF2-40B4-BE49-F238E27FC236}">
                <a16:creationId xmlns:a16="http://schemas.microsoft.com/office/drawing/2014/main" id="{65668267-0F14-4F8D-9433-3BAF14851237}"/>
              </a:ext>
            </a:extLst>
          </p:cNvPr>
          <p:cNvSpPr txBox="1">
            <a:spLocks/>
          </p:cNvSpPr>
          <p:nvPr/>
        </p:nvSpPr>
        <p:spPr>
          <a:xfrm>
            <a:off x="1155131" y="401355"/>
            <a:ext cx="4602574" cy="482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/>
              <a:t>Plan Acción Trimestre 2</a:t>
            </a:r>
            <a:r>
              <a:rPr lang="es-CO" sz="3200" b="1" dirty="0">
                <a:highlight>
                  <a:srgbClr val="00FF00"/>
                </a:highlight>
              </a:rPr>
              <a:t>       </a:t>
            </a: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C993EB06-D845-4B98-8411-6B86BAE0E56C}"/>
              </a:ext>
            </a:extLst>
          </p:cNvPr>
          <p:cNvSpPr/>
          <p:nvPr/>
        </p:nvSpPr>
        <p:spPr>
          <a:xfrm>
            <a:off x="1155131" y="1351761"/>
            <a:ext cx="1390796" cy="37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IMPACTO EN SALUD</a:t>
            </a:r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id="{89FA0AEE-1867-4518-87BA-401B804920D6}"/>
              </a:ext>
            </a:extLst>
          </p:cNvPr>
          <p:cNvSpPr/>
          <p:nvPr/>
        </p:nvSpPr>
        <p:spPr>
          <a:xfrm>
            <a:off x="1155131" y="1961388"/>
            <a:ext cx="1390796" cy="37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FINANCIERA</a:t>
            </a: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3BA121B7-8572-4597-8524-54A5348BAF53}"/>
              </a:ext>
            </a:extLst>
          </p:cNvPr>
          <p:cNvSpPr/>
          <p:nvPr/>
        </p:nvSpPr>
        <p:spPr>
          <a:xfrm>
            <a:off x="1155131" y="2496822"/>
            <a:ext cx="1390796" cy="37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USUARIOS</a:t>
            </a:r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EAA5BEA0-EBDF-49C5-AE08-D38A86499589}"/>
              </a:ext>
            </a:extLst>
          </p:cNvPr>
          <p:cNvSpPr/>
          <p:nvPr/>
        </p:nvSpPr>
        <p:spPr>
          <a:xfrm>
            <a:off x="1155131" y="3263983"/>
            <a:ext cx="1390796" cy="378000"/>
          </a:xfrm>
          <a:prstGeom prst="rect">
            <a:avLst/>
          </a:prstGeom>
          <a:solidFill>
            <a:srgbClr val="E66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PROCESOS INTERNOS</a:t>
            </a:r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CECD2E1F-EBBE-408C-B611-F14440D831FF}"/>
              </a:ext>
            </a:extLst>
          </p:cNvPr>
          <p:cNvSpPr/>
          <p:nvPr/>
        </p:nvSpPr>
        <p:spPr>
          <a:xfrm>
            <a:off x="1155131" y="3980772"/>
            <a:ext cx="1390796" cy="37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APRENDIZAJE Y CRECIMIENTO</a:t>
            </a:r>
          </a:p>
        </p:txBody>
      </p:sp>
      <p:sp>
        <p:nvSpPr>
          <p:cNvPr id="102" name="Rectángulo: esquina doblada 101">
            <a:extLst>
              <a:ext uri="{FF2B5EF4-FFF2-40B4-BE49-F238E27FC236}">
                <a16:creationId xmlns:a16="http://schemas.microsoft.com/office/drawing/2014/main" id="{BF96E43C-8D57-48FE-B18A-6E9493D821F3}"/>
              </a:ext>
            </a:extLst>
          </p:cNvPr>
          <p:cNvSpPr/>
          <p:nvPr/>
        </p:nvSpPr>
        <p:spPr>
          <a:xfrm>
            <a:off x="7084668" y="999268"/>
            <a:ext cx="235744" cy="255755"/>
          </a:xfrm>
          <a:prstGeom prst="foldedCorne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ángulo: esquina doblada 102">
            <a:extLst>
              <a:ext uri="{FF2B5EF4-FFF2-40B4-BE49-F238E27FC236}">
                <a16:creationId xmlns:a16="http://schemas.microsoft.com/office/drawing/2014/main" id="{02E1848A-E74D-4720-BD3C-FB0ACB5446AD}"/>
              </a:ext>
            </a:extLst>
          </p:cNvPr>
          <p:cNvSpPr/>
          <p:nvPr/>
        </p:nvSpPr>
        <p:spPr>
          <a:xfrm>
            <a:off x="7087909" y="1377741"/>
            <a:ext cx="235744" cy="255755"/>
          </a:xfrm>
          <a:prstGeom prst="foldedCorne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ángulo: esquina doblada 103">
            <a:extLst>
              <a:ext uri="{FF2B5EF4-FFF2-40B4-BE49-F238E27FC236}">
                <a16:creationId xmlns:a16="http://schemas.microsoft.com/office/drawing/2014/main" id="{1130D4CA-5038-4DA0-A745-A58A1CDE050B}"/>
              </a:ext>
            </a:extLst>
          </p:cNvPr>
          <p:cNvSpPr/>
          <p:nvPr/>
        </p:nvSpPr>
        <p:spPr>
          <a:xfrm>
            <a:off x="7096865" y="1705633"/>
            <a:ext cx="235744" cy="255755"/>
          </a:xfrm>
          <a:prstGeom prst="foldedCorne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ángulo: esquina doblada 104">
            <a:extLst>
              <a:ext uri="{FF2B5EF4-FFF2-40B4-BE49-F238E27FC236}">
                <a16:creationId xmlns:a16="http://schemas.microsoft.com/office/drawing/2014/main" id="{25DCA878-37A8-4442-A363-4A6C60012656}"/>
              </a:ext>
            </a:extLst>
          </p:cNvPr>
          <p:cNvSpPr/>
          <p:nvPr/>
        </p:nvSpPr>
        <p:spPr>
          <a:xfrm>
            <a:off x="7096865" y="2113057"/>
            <a:ext cx="235744" cy="255755"/>
          </a:xfrm>
          <a:prstGeom prst="foldedCorner">
            <a:avLst/>
          </a:prstGeom>
          <a:noFill/>
          <a:ln>
            <a:solidFill>
              <a:srgbClr val="2F559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ángulo: esquina doblada 105">
            <a:extLst>
              <a:ext uri="{FF2B5EF4-FFF2-40B4-BE49-F238E27FC236}">
                <a16:creationId xmlns:a16="http://schemas.microsoft.com/office/drawing/2014/main" id="{FA1040C0-E59E-4D7A-AF17-E9A069F12D85}"/>
              </a:ext>
            </a:extLst>
          </p:cNvPr>
          <p:cNvSpPr/>
          <p:nvPr/>
        </p:nvSpPr>
        <p:spPr>
          <a:xfrm>
            <a:off x="7087909" y="2492470"/>
            <a:ext cx="235744" cy="255755"/>
          </a:xfrm>
          <a:prstGeom prst="foldedCorne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ángulo: esquina doblada 106">
            <a:extLst>
              <a:ext uri="{FF2B5EF4-FFF2-40B4-BE49-F238E27FC236}">
                <a16:creationId xmlns:a16="http://schemas.microsoft.com/office/drawing/2014/main" id="{6C520089-87A7-433B-B416-D394A57F2B7E}"/>
              </a:ext>
            </a:extLst>
          </p:cNvPr>
          <p:cNvSpPr/>
          <p:nvPr/>
        </p:nvSpPr>
        <p:spPr>
          <a:xfrm>
            <a:off x="7082418" y="2898376"/>
            <a:ext cx="235744" cy="255755"/>
          </a:xfrm>
          <a:prstGeom prst="foldedCorne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8" name="Rectángulo: esquina doblada 107">
            <a:extLst>
              <a:ext uri="{FF2B5EF4-FFF2-40B4-BE49-F238E27FC236}">
                <a16:creationId xmlns:a16="http://schemas.microsoft.com/office/drawing/2014/main" id="{B3380DC3-CB2D-4743-808D-0681EF0FE3CC}"/>
              </a:ext>
            </a:extLst>
          </p:cNvPr>
          <p:cNvSpPr/>
          <p:nvPr/>
        </p:nvSpPr>
        <p:spPr>
          <a:xfrm>
            <a:off x="7090669" y="3284790"/>
            <a:ext cx="235744" cy="255755"/>
          </a:xfrm>
          <a:prstGeom prst="foldedCorner">
            <a:avLst/>
          </a:prstGeom>
          <a:noFill/>
          <a:ln>
            <a:solidFill>
              <a:srgbClr val="E66E1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ángulo: esquina doblada 108">
            <a:extLst>
              <a:ext uri="{FF2B5EF4-FFF2-40B4-BE49-F238E27FC236}">
                <a16:creationId xmlns:a16="http://schemas.microsoft.com/office/drawing/2014/main" id="{BCB00EF0-5B34-4615-92F2-773DA3202CFD}"/>
              </a:ext>
            </a:extLst>
          </p:cNvPr>
          <p:cNvSpPr/>
          <p:nvPr/>
        </p:nvSpPr>
        <p:spPr>
          <a:xfrm>
            <a:off x="7087909" y="3676345"/>
            <a:ext cx="235744" cy="255755"/>
          </a:xfrm>
          <a:prstGeom prst="foldedCorner">
            <a:avLst/>
          </a:prstGeom>
          <a:noFill/>
          <a:ln>
            <a:solidFill>
              <a:srgbClr val="E66E1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0" name="Rectángulo: esquina doblada 109">
            <a:extLst>
              <a:ext uri="{FF2B5EF4-FFF2-40B4-BE49-F238E27FC236}">
                <a16:creationId xmlns:a16="http://schemas.microsoft.com/office/drawing/2014/main" id="{412C014F-0BD9-41FE-A7CA-702A30938395}"/>
              </a:ext>
            </a:extLst>
          </p:cNvPr>
          <p:cNvSpPr/>
          <p:nvPr/>
        </p:nvSpPr>
        <p:spPr>
          <a:xfrm>
            <a:off x="7087059" y="4054803"/>
            <a:ext cx="235744" cy="255755"/>
          </a:xfrm>
          <a:prstGeom prst="foldedCorne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ángulo: esquina doblada 110">
            <a:extLst>
              <a:ext uri="{FF2B5EF4-FFF2-40B4-BE49-F238E27FC236}">
                <a16:creationId xmlns:a16="http://schemas.microsoft.com/office/drawing/2014/main" id="{779F9B9B-DAB8-41D6-A5AD-5862D2654A48}"/>
              </a:ext>
            </a:extLst>
          </p:cNvPr>
          <p:cNvSpPr/>
          <p:nvPr/>
        </p:nvSpPr>
        <p:spPr>
          <a:xfrm>
            <a:off x="7096865" y="4498807"/>
            <a:ext cx="235744" cy="255755"/>
          </a:xfrm>
          <a:prstGeom prst="foldedCorne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2" name="Flecha: curvada hacia la izquierda 111">
            <a:extLst>
              <a:ext uri="{FF2B5EF4-FFF2-40B4-BE49-F238E27FC236}">
                <a16:creationId xmlns:a16="http://schemas.microsoft.com/office/drawing/2014/main" id="{8896B643-16AD-4C87-B145-D829CA70A329}"/>
              </a:ext>
            </a:extLst>
          </p:cNvPr>
          <p:cNvSpPr/>
          <p:nvPr/>
        </p:nvSpPr>
        <p:spPr>
          <a:xfrm rot="10800000">
            <a:off x="2866319" y="2703329"/>
            <a:ext cx="188279" cy="281410"/>
          </a:xfrm>
          <a:prstGeom prst="curved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Elipse 112">
            <a:hlinkClick r:id="" action="ppaction://noaction"/>
            <a:extLst>
              <a:ext uri="{FF2B5EF4-FFF2-40B4-BE49-F238E27FC236}">
                <a16:creationId xmlns:a16="http://schemas.microsoft.com/office/drawing/2014/main" id="{6E27EE0F-CD0B-497B-BD60-63947F8DD323}"/>
              </a:ext>
            </a:extLst>
          </p:cNvPr>
          <p:cNvSpPr/>
          <p:nvPr/>
        </p:nvSpPr>
        <p:spPr>
          <a:xfrm>
            <a:off x="7588964" y="1043941"/>
            <a:ext cx="208071" cy="2066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4" name="Elipse 113">
            <a:hlinkClick r:id="" action="ppaction://noaction"/>
            <a:extLst>
              <a:ext uri="{FF2B5EF4-FFF2-40B4-BE49-F238E27FC236}">
                <a16:creationId xmlns:a16="http://schemas.microsoft.com/office/drawing/2014/main" id="{4868EB03-D6EC-400E-A1B2-B817A4452A72}"/>
              </a:ext>
            </a:extLst>
          </p:cNvPr>
          <p:cNvSpPr/>
          <p:nvPr/>
        </p:nvSpPr>
        <p:spPr>
          <a:xfrm>
            <a:off x="7584433" y="1357546"/>
            <a:ext cx="208071" cy="206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" name="Elipse 114">
            <a:hlinkClick r:id="" action="ppaction://noaction"/>
            <a:extLst>
              <a:ext uri="{FF2B5EF4-FFF2-40B4-BE49-F238E27FC236}">
                <a16:creationId xmlns:a16="http://schemas.microsoft.com/office/drawing/2014/main" id="{2C2D8A14-CEC6-40D1-9FCF-8315599A5704}"/>
              </a:ext>
            </a:extLst>
          </p:cNvPr>
          <p:cNvSpPr/>
          <p:nvPr/>
        </p:nvSpPr>
        <p:spPr>
          <a:xfrm>
            <a:off x="7582267" y="1730579"/>
            <a:ext cx="208071" cy="2066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6" name="Elipse 115">
            <a:hlinkClick r:id="" action="ppaction://noaction"/>
            <a:extLst>
              <a:ext uri="{FF2B5EF4-FFF2-40B4-BE49-F238E27FC236}">
                <a16:creationId xmlns:a16="http://schemas.microsoft.com/office/drawing/2014/main" id="{44C91C25-E034-45F5-8BC6-09A9BA2E3801}"/>
              </a:ext>
            </a:extLst>
          </p:cNvPr>
          <p:cNvSpPr/>
          <p:nvPr/>
        </p:nvSpPr>
        <p:spPr>
          <a:xfrm>
            <a:off x="7583941" y="2124138"/>
            <a:ext cx="208071" cy="2066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7" name="Elipse 116">
            <a:hlinkClick r:id="" action="ppaction://noaction"/>
            <a:extLst>
              <a:ext uri="{FF2B5EF4-FFF2-40B4-BE49-F238E27FC236}">
                <a16:creationId xmlns:a16="http://schemas.microsoft.com/office/drawing/2014/main" id="{AAB53E1D-7DD0-4B73-BBA4-8A56783038D3}"/>
              </a:ext>
            </a:extLst>
          </p:cNvPr>
          <p:cNvSpPr/>
          <p:nvPr/>
        </p:nvSpPr>
        <p:spPr>
          <a:xfrm>
            <a:off x="7585617" y="2497600"/>
            <a:ext cx="208071" cy="206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8" name="Elipse 117">
            <a:hlinkClick r:id="" action="ppaction://noaction"/>
            <a:extLst>
              <a:ext uri="{FF2B5EF4-FFF2-40B4-BE49-F238E27FC236}">
                <a16:creationId xmlns:a16="http://schemas.microsoft.com/office/drawing/2014/main" id="{BD61062B-0CF3-4E64-9E3E-A8D38A523C16}"/>
              </a:ext>
            </a:extLst>
          </p:cNvPr>
          <p:cNvSpPr/>
          <p:nvPr/>
        </p:nvSpPr>
        <p:spPr>
          <a:xfrm>
            <a:off x="7577242" y="2911256"/>
            <a:ext cx="208071" cy="206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9" name="Elipse 118">
            <a:hlinkClick r:id="" action="ppaction://noaction"/>
            <a:extLst>
              <a:ext uri="{FF2B5EF4-FFF2-40B4-BE49-F238E27FC236}">
                <a16:creationId xmlns:a16="http://schemas.microsoft.com/office/drawing/2014/main" id="{88231E77-3BA8-49FB-809F-5F451439FB14}"/>
              </a:ext>
            </a:extLst>
          </p:cNvPr>
          <p:cNvSpPr/>
          <p:nvPr/>
        </p:nvSpPr>
        <p:spPr>
          <a:xfrm>
            <a:off x="7567428" y="3303614"/>
            <a:ext cx="208071" cy="2066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0" name="Elipse 119">
            <a:hlinkClick r:id="" action="ppaction://noaction"/>
            <a:extLst>
              <a:ext uri="{FF2B5EF4-FFF2-40B4-BE49-F238E27FC236}">
                <a16:creationId xmlns:a16="http://schemas.microsoft.com/office/drawing/2014/main" id="{059F41DD-AAB5-464A-862D-2BF0473B9C1C}"/>
              </a:ext>
            </a:extLst>
          </p:cNvPr>
          <p:cNvSpPr/>
          <p:nvPr/>
        </p:nvSpPr>
        <p:spPr>
          <a:xfrm>
            <a:off x="7590643" y="3668229"/>
            <a:ext cx="208071" cy="20663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1" name="Elipse 120">
            <a:hlinkClick r:id="" action="ppaction://noaction"/>
            <a:extLst>
              <a:ext uri="{FF2B5EF4-FFF2-40B4-BE49-F238E27FC236}">
                <a16:creationId xmlns:a16="http://schemas.microsoft.com/office/drawing/2014/main" id="{CD4C2F75-F99B-4ECD-95F9-113FC7EFDA19}"/>
              </a:ext>
            </a:extLst>
          </p:cNvPr>
          <p:cNvSpPr/>
          <p:nvPr/>
        </p:nvSpPr>
        <p:spPr>
          <a:xfrm>
            <a:off x="7592317" y="4081887"/>
            <a:ext cx="208071" cy="206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2" name="Elipse 121">
            <a:hlinkClick r:id="" action="ppaction://noaction"/>
            <a:extLst>
              <a:ext uri="{FF2B5EF4-FFF2-40B4-BE49-F238E27FC236}">
                <a16:creationId xmlns:a16="http://schemas.microsoft.com/office/drawing/2014/main" id="{13E0616C-F6A3-4D45-86FF-AEBE32E9218E}"/>
              </a:ext>
            </a:extLst>
          </p:cNvPr>
          <p:cNvSpPr/>
          <p:nvPr/>
        </p:nvSpPr>
        <p:spPr>
          <a:xfrm>
            <a:off x="7604040" y="4525688"/>
            <a:ext cx="208071" cy="20663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72521A49-65E8-4360-B17E-A4A771E96154}"/>
              </a:ext>
            </a:extLst>
          </p:cNvPr>
          <p:cNvSpPr txBox="1"/>
          <p:nvPr/>
        </p:nvSpPr>
        <p:spPr>
          <a:xfrm>
            <a:off x="7840268" y="3266867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44%</a:t>
            </a:r>
            <a:endParaRPr lang="es-CO" sz="1200" b="1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CB69E62-3CC9-49F9-AB8C-A16B82073754}"/>
              </a:ext>
            </a:extLst>
          </p:cNvPr>
          <p:cNvSpPr txBox="1"/>
          <p:nvPr/>
        </p:nvSpPr>
        <p:spPr>
          <a:xfrm>
            <a:off x="7791702" y="4484388"/>
            <a:ext cx="926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 48%</a:t>
            </a:r>
            <a:endParaRPr lang="es-CO" sz="1200" b="1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9722F952-1CDF-4C0B-9D2C-71003C293C8D}"/>
              </a:ext>
            </a:extLst>
          </p:cNvPr>
          <p:cNvSpPr txBox="1"/>
          <p:nvPr/>
        </p:nvSpPr>
        <p:spPr>
          <a:xfrm>
            <a:off x="7763233" y="4064034"/>
            <a:ext cx="926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 44%</a:t>
            </a:r>
            <a:endParaRPr lang="es-CO" sz="1200" b="1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742C9C4B-93EB-4E01-892D-C38B188395F7}"/>
              </a:ext>
            </a:extLst>
          </p:cNvPr>
          <p:cNvSpPr txBox="1"/>
          <p:nvPr/>
        </p:nvSpPr>
        <p:spPr>
          <a:xfrm>
            <a:off x="7791701" y="2876661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39%</a:t>
            </a:r>
            <a:endParaRPr lang="es-CO" sz="1200" b="1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9DEE063-0C5E-4938-A0E4-352F7E1B6EC0}"/>
              </a:ext>
            </a:extLst>
          </p:cNvPr>
          <p:cNvSpPr txBox="1"/>
          <p:nvPr/>
        </p:nvSpPr>
        <p:spPr>
          <a:xfrm>
            <a:off x="7833570" y="2456308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41%</a:t>
            </a:r>
            <a:endParaRPr lang="es-CO" sz="1200" b="1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8859E913-72D0-49FC-A88F-E83000010443}"/>
              </a:ext>
            </a:extLst>
          </p:cNvPr>
          <p:cNvSpPr txBox="1"/>
          <p:nvPr/>
        </p:nvSpPr>
        <p:spPr>
          <a:xfrm>
            <a:off x="7795054" y="1694312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44%</a:t>
            </a:r>
            <a:endParaRPr lang="es-CO" sz="1200" b="1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F1A3F159-3992-4C83-BA97-3B87568C6445}"/>
              </a:ext>
            </a:extLst>
          </p:cNvPr>
          <p:cNvSpPr txBox="1"/>
          <p:nvPr/>
        </p:nvSpPr>
        <p:spPr>
          <a:xfrm>
            <a:off x="7763233" y="1318934"/>
            <a:ext cx="693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30%</a:t>
            </a:r>
            <a:endParaRPr lang="es-CO" sz="1100" b="1" dirty="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00AA98E8-323E-4C79-83E3-DBF704099B2D}"/>
              </a:ext>
            </a:extLst>
          </p:cNvPr>
          <p:cNvSpPr txBox="1"/>
          <p:nvPr/>
        </p:nvSpPr>
        <p:spPr>
          <a:xfrm>
            <a:off x="7754860" y="1009111"/>
            <a:ext cx="693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43%</a:t>
            </a:r>
            <a:endParaRPr lang="es-CO" sz="11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2F8D9C-7398-47D3-82C9-E31D7A0DDD21}"/>
              </a:ext>
            </a:extLst>
          </p:cNvPr>
          <p:cNvSpPr txBox="1"/>
          <p:nvPr/>
        </p:nvSpPr>
        <p:spPr>
          <a:xfrm>
            <a:off x="5817724" y="411402"/>
            <a:ext cx="1376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44.09%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14CB68C-1A2F-47C6-B891-4560AA84F226}"/>
              </a:ext>
            </a:extLst>
          </p:cNvPr>
          <p:cNvSpPr txBox="1"/>
          <p:nvPr/>
        </p:nvSpPr>
        <p:spPr>
          <a:xfrm>
            <a:off x="7801751" y="3610185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46%</a:t>
            </a:r>
            <a:endParaRPr lang="es-CO" sz="1200" b="1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61AE6CB-6BA4-4AB6-A630-AC6382020BA9}"/>
              </a:ext>
            </a:extLst>
          </p:cNvPr>
          <p:cNvSpPr txBox="1"/>
          <p:nvPr/>
        </p:nvSpPr>
        <p:spPr>
          <a:xfrm>
            <a:off x="7791701" y="2064766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45%</a:t>
            </a:r>
            <a:endParaRPr lang="es-CO" sz="1200" b="1" dirty="0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00F010B2-FC76-4E8E-8051-CD5728DEA8B6}"/>
              </a:ext>
            </a:extLst>
          </p:cNvPr>
          <p:cNvSpPr/>
          <p:nvPr/>
        </p:nvSpPr>
        <p:spPr>
          <a:xfrm>
            <a:off x="5549634" y="542265"/>
            <a:ext cx="208071" cy="2066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890478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howeet theme (white bkgd)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. Diapositiva tex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2. Diapositiva tex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6820</TotalTime>
  <Words>1465</Words>
  <Application>Microsoft Office PowerPoint</Application>
  <PresentationFormat>Presentación en pantalla (16:9)</PresentationFormat>
  <Paragraphs>417</Paragraphs>
  <Slides>6</Slides>
  <Notes>1</Notes>
  <HiddenSlides>3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Diseño personalizado</vt:lpstr>
      <vt:lpstr>1_Diseño personalizado</vt:lpstr>
      <vt:lpstr>2_Diseño personalizado</vt:lpstr>
      <vt:lpstr>Showeet theme (white bkgd)</vt:lpstr>
      <vt:lpstr>2. Diapositiva texto</vt:lpstr>
      <vt:lpstr>1_2. Diapositiva texto</vt:lpstr>
      <vt:lpstr>Presentación de PowerPoint</vt:lpstr>
      <vt:lpstr>Presentación de PowerPoint</vt:lpstr>
      <vt:lpstr>INDICADORES FÉNIX ASOCIADOS A LA PE 2021-2024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Tavera Riveros, Bryan Rober</dc:creator>
  <cp:lastModifiedBy>CHRISTIAN DAVID RINCON RUIZ</cp:lastModifiedBy>
  <cp:revision>443</cp:revision>
  <dcterms:created xsi:type="dcterms:W3CDTF">2020-01-15T19:55:08Z</dcterms:created>
  <dcterms:modified xsi:type="dcterms:W3CDTF">2024-09-02T16:19:34Z</dcterms:modified>
</cp:coreProperties>
</file>