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3.xml" ContentType="application/vnd.openxmlformats-officedocument.theme+xml"/>
  <Override PartName="/ppt/slideLayouts/slideLayout36.xml" ContentType="application/vnd.openxmlformats-officedocument.presentationml.slideLayout+xml"/>
  <Override PartName="/ppt/theme/theme4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5.xml" ContentType="application/vnd.openxmlformats-officedocument.theme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684" r:id="rId2"/>
    <p:sldMasterId id="2147483696" r:id="rId3"/>
    <p:sldMasterId id="2147483708" r:id="rId4"/>
    <p:sldMasterId id="2147483710" r:id="rId5"/>
    <p:sldMasterId id="2147483716" r:id="rId6"/>
  </p:sldMasterIdLst>
  <p:notesMasterIdLst>
    <p:notesMasterId r:id="rId13"/>
  </p:notesMasterIdLst>
  <p:sldIdLst>
    <p:sldId id="3210" r:id="rId7"/>
    <p:sldId id="3120" r:id="rId8"/>
    <p:sldId id="3211" r:id="rId9"/>
    <p:sldId id="3180" r:id="rId10"/>
    <p:sldId id="3209" r:id="rId11"/>
    <p:sldId id="3208" r:id="rId12"/>
  </p:sldIdLst>
  <p:sldSz cx="9144000" cy="5143500" type="screen16x9"/>
  <p:notesSz cx="6858000" cy="9144000"/>
  <p:defaultTextStyle>
    <a:defPPr>
      <a:defRPr lang="es-CO"/>
    </a:defPPr>
    <a:lvl1pPr marL="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TATIANA SUANCA ALDANA" initials="TSA" lastIdx="1" clrIdx="0">
    <p:extLst>
      <p:ext uri="{19B8F6BF-5375-455C-9EA6-DF929625EA0E}">
        <p15:presenceInfo xmlns:p15="http://schemas.microsoft.com/office/powerpoint/2012/main" userId="S::profesional.procesoscalidad@capitalsalud.gov.co::0908e9a5-a58e-40ce-b79f-1f75ece1661e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0AD47"/>
    <a:srgbClr val="FFFF00"/>
    <a:srgbClr val="CB1B4A"/>
    <a:srgbClr val="00BA50"/>
    <a:srgbClr val="FFBDC2"/>
    <a:srgbClr val="C5E0B4"/>
    <a:srgbClr val="DAE3F3"/>
    <a:srgbClr val="F9D5BD"/>
    <a:srgbClr val="A5A5A5"/>
    <a:srgbClr val="44546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BBE71FE-78EE-1F00-25B2-A59D0E01E5D7}" v="4" dt="2024-09-02T16:21:51.973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8FB837D-C827-4EFA-A057-4D05807E0F7C}" styleName="Estilo temático 1 - Énfasis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18603FDC-E32A-4AB5-989C-0864C3EAD2B8}" styleName="Estilo temático 2 - Énfasis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5940675A-B579-460E-94D1-54222C63F5DA}" styleName="Sin estilo, cuadrícula de la tabla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5DA37D80-6434-44D0-A028-1B22A696006F}" styleName="Estilo claro 3 - Acento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72833802-FEF1-4C79-8D5D-14CF1EAF98D9}" styleName="Estilo claro 2 - Acento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21E4AEA4-8DFA-4A89-87EB-49C32662AFE0}" styleName="Estilo medio 2 - Énfasis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616DA210-FB5B-4158-B5E0-FEB733F419BA}" styleName="Estilo claro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7E9639D4-E3E2-4D34-9284-5A2195B3D0D7}" styleName="Estilo claro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8A107856-5554-42FB-B03E-39F5DBC370BA}" styleName="Estilo medio 4 - Énfasis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D7AC3CCA-C797-4891-BE02-D94E43425B78}" styleName="Estilo medio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793D81CF-94F2-401A-BA57-92F5A7B2D0C5}" styleName="Estilo medio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588" autoAdjust="0"/>
    <p:restoredTop sz="94660"/>
  </p:normalViewPr>
  <p:slideViewPr>
    <p:cSldViewPr snapToGrid="0">
      <p:cViewPr varScale="1">
        <p:scale>
          <a:sx n="109" d="100"/>
          <a:sy n="109" d="100"/>
        </p:scale>
        <p:origin x="468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20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5" Type="http://schemas.openxmlformats.org/officeDocument/2006/relationships/slideMaster" Target="slideMasters/slideMaster5.xml"/><Relationship Id="rId15" Type="http://schemas.openxmlformats.org/officeDocument/2006/relationships/presProps" Target="presProps.xml"/><Relationship Id="rId10" Type="http://schemas.openxmlformats.org/officeDocument/2006/relationships/slide" Target="slides/slide4.xml"/><Relationship Id="rId19" Type="http://schemas.microsoft.com/office/2016/11/relationships/changesInfo" Target="changesInfos/changesInfo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commentAuthors" Target="commentAuthor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aria Helena Gomez Aguilar" userId="S::profesional.procesoscalidad2@capitalsalud.gov.co::30c2af66-3a44-4b25-a233-002c2dd4331a" providerId="AD" clId="Web-{5BBE71FE-78EE-1F00-25B2-A59D0E01E5D7}"/>
    <pc:docChg chg="delSld">
      <pc:chgData name="Maria Helena Gomez Aguilar" userId="S::profesional.procesoscalidad2@capitalsalud.gov.co::30c2af66-3a44-4b25-a233-002c2dd4331a" providerId="AD" clId="Web-{5BBE71FE-78EE-1F00-25B2-A59D0E01E5D7}" dt="2024-09-02T16:21:51.973" v="3"/>
      <pc:docMkLst>
        <pc:docMk/>
      </pc:docMkLst>
      <pc:sldChg chg="del">
        <pc:chgData name="Maria Helena Gomez Aguilar" userId="S::profesional.procesoscalidad2@capitalsalud.gov.co::30c2af66-3a44-4b25-a233-002c2dd4331a" providerId="AD" clId="Web-{5BBE71FE-78EE-1F00-25B2-A59D0E01E5D7}" dt="2024-09-02T16:21:38.129" v="0"/>
        <pc:sldMkLst>
          <pc:docMk/>
          <pc:sldMk cId="1576930292" sldId="3181"/>
        </pc:sldMkLst>
      </pc:sldChg>
      <pc:sldChg chg="del">
        <pc:chgData name="Maria Helena Gomez Aguilar" userId="S::profesional.procesoscalidad2@capitalsalud.gov.co::30c2af66-3a44-4b25-a233-002c2dd4331a" providerId="AD" clId="Web-{5BBE71FE-78EE-1F00-25B2-A59D0E01E5D7}" dt="2024-09-02T16:21:44.395" v="1"/>
        <pc:sldMkLst>
          <pc:docMk/>
          <pc:sldMk cId="3778904782" sldId="3205"/>
        </pc:sldMkLst>
      </pc:sldChg>
      <pc:sldChg chg="del">
        <pc:chgData name="Maria Helena Gomez Aguilar" userId="S::profesional.procesoscalidad2@capitalsalud.gov.co::30c2af66-3a44-4b25-a233-002c2dd4331a" providerId="AD" clId="Web-{5BBE71FE-78EE-1F00-25B2-A59D0E01E5D7}" dt="2024-09-02T16:21:51.973" v="3"/>
        <pc:sldMkLst>
          <pc:docMk/>
          <pc:sldMk cId="385953243" sldId="3206"/>
        </pc:sldMkLst>
      </pc:sldChg>
      <pc:sldChg chg="del">
        <pc:chgData name="Maria Helena Gomez Aguilar" userId="S::profesional.procesoscalidad2@capitalsalud.gov.co::30c2af66-3a44-4b25-a233-002c2dd4331a" providerId="AD" clId="Web-{5BBE71FE-78EE-1F00-25B2-A59D0E01E5D7}" dt="2024-09-02T16:21:49.661" v="2"/>
        <pc:sldMkLst>
          <pc:docMk/>
          <pc:sldMk cId="1109098006" sldId="3207"/>
        </pc:sldMkLst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\\10.201.2.56\planeacion\Planeacion%20Estrategica%202021%20-%202024\14.%20Medicion%20POA\III%20Trimestre%202021\Cuadro%20Medicion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radarChart>
        <c:radarStyle val="marker"/>
        <c:varyColors val="0"/>
        <c:ser>
          <c:idx val="0"/>
          <c:order val="0"/>
          <c:tx>
            <c:strRef>
              <c:f>'Medicion II trimestre'!$E$2</c:f>
              <c:strCache>
                <c:ptCount val="1"/>
                <c:pt idx="0">
                  <c:v>Resultados
 III trimestre</c:v>
                </c:pt>
              </c:strCache>
            </c:strRef>
          </c:tx>
          <c:spPr>
            <a:ln w="34925" cap="rnd">
              <a:solidFill>
                <a:schemeClr val="accent1"/>
              </a:solidFill>
              <a:round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marker>
            <c:symbol val="none"/>
          </c:marker>
          <c:cat>
            <c:strRef>
              <c:f>'Medicion II trimestre'!$B$3:$B$12</c:f>
              <c:strCache>
                <c:ptCount val="10"/>
                <c:pt idx="0">
                  <c:v>DME</c:v>
                </c:pt>
                <c:pt idx="1">
                  <c:v>DOP</c:v>
                </c:pt>
                <c:pt idx="2">
                  <c:v>DAU</c:v>
                </c:pt>
                <c:pt idx="3">
                  <c:v>DAF</c:v>
                </c:pt>
                <c:pt idx="4">
                  <c:v>DTH</c:v>
                </c:pt>
                <c:pt idx="5">
                  <c:v>DTE</c:v>
                </c:pt>
                <c:pt idx="6">
                  <c:v>DJU</c:v>
                </c:pt>
                <c:pt idx="7">
                  <c:v>OCI</c:v>
                </c:pt>
                <c:pt idx="8">
                  <c:v>DEP</c:v>
                </c:pt>
                <c:pt idx="9">
                  <c:v>OGR</c:v>
                </c:pt>
              </c:strCache>
            </c:strRef>
          </c:cat>
          <c:val>
            <c:numRef>
              <c:f>'Medicion II trimestre'!$E$3:$E$12</c:f>
              <c:numCache>
                <c:formatCode>0.00%</c:formatCode>
                <c:ptCount val="10"/>
                <c:pt idx="0">
                  <c:v>0.64974999999999994</c:v>
                </c:pt>
                <c:pt idx="1">
                  <c:v>0.67777752205071651</c:v>
                </c:pt>
                <c:pt idx="2">
                  <c:v>0.69140624999999989</c:v>
                </c:pt>
                <c:pt idx="3">
                  <c:v>0.67888543599257889</c:v>
                </c:pt>
                <c:pt idx="4">
                  <c:v>0.75</c:v>
                </c:pt>
                <c:pt idx="5">
                  <c:v>0.75</c:v>
                </c:pt>
                <c:pt idx="6">
                  <c:v>0.69000000000000006</c:v>
                </c:pt>
                <c:pt idx="7">
                  <c:v>0.66562499999999991</c:v>
                </c:pt>
                <c:pt idx="8">
                  <c:v>0.70380952380952377</c:v>
                </c:pt>
                <c:pt idx="9">
                  <c:v>0.65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472-42EE-8597-9BD0CAE5E21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483148207"/>
        <c:axId val="483153615"/>
      </c:radarChart>
      <c:catAx>
        <c:axId val="483148207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lt1">
                <a:lumMod val="95000"/>
                <a:alpha val="54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S"/>
          </a:p>
        </c:txPr>
        <c:crossAx val="483153615"/>
        <c:crosses val="autoZero"/>
        <c:auto val="1"/>
        <c:lblAlgn val="ctr"/>
        <c:lblOffset val="100"/>
        <c:noMultiLvlLbl val="0"/>
      </c:catAx>
      <c:valAx>
        <c:axId val="483153615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lt1">
                  <a:lumMod val="95000"/>
                  <a:alpha val="10000"/>
                </a:schemeClr>
              </a:solidFill>
              <a:round/>
            </a:ln>
            <a:effectLst/>
          </c:spPr>
        </c:majorGridlines>
        <c:numFmt formatCode="0.0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700" b="0" i="0" u="none" strike="noStrike" kern="1200" baseline="0">
                <a:solidFill>
                  <a:schemeClr val="lt1">
                    <a:lumMod val="75000"/>
                  </a:schemeClr>
                </a:solidFill>
                <a:latin typeface="Arial Narrow" panose="020B0606020202030204" pitchFamily="34" charset="0"/>
                <a:ea typeface="+mn-ea"/>
                <a:cs typeface="Arial" panose="020B0604020202020204" pitchFamily="34" charset="0"/>
              </a:defRPr>
            </a:pPr>
            <a:endParaRPr lang="es-ES"/>
          </a:p>
        </c:txPr>
        <c:crossAx val="483148207"/>
        <c:crosses val="autoZero"/>
        <c:crossBetween val="between"/>
        <c:majorUnit val="5.000000000000001E-2"/>
        <c:minorUnit val="5.000000000000001E-2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gradFill flip="none" rotWithShape="1">
      <a:gsLst>
        <a:gs pos="0">
          <a:schemeClr val="dk1">
            <a:lumMod val="65000"/>
            <a:lumOff val="35000"/>
          </a:schemeClr>
        </a:gs>
        <a:gs pos="100000">
          <a:schemeClr val="dk1">
            <a:lumMod val="85000"/>
            <a:lumOff val="15000"/>
          </a:schemeClr>
        </a:gs>
      </a:gsLst>
      <a:path path="circle">
        <a:fillToRect l="50000" t="50000" r="50000" b="50000"/>
      </a:path>
      <a:tileRect/>
    </a:gradFill>
    <a:ln>
      <a:noFill/>
    </a:ln>
    <a:effectLst/>
  </c:spPr>
  <c:txPr>
    <a:bodyPr/>
    <a:lstStyle/>
    <a:p>
      <a:pPr>
        <a:defRPr/>
      </a:pPr>
      <a:endParaRPr lang="es-E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321">
  <cs:axisTitle>
    <cs:lnRef idx="0"/>
    <cs:fillRef idx="0"/>
    <cs:effectRef idx="0"/>
    <cs:fontRef idx="minor">
      <a:schemeClr val="lt1">
        <a:lumMod val="85000"/>
      </a:schemeClr>
    </cs:fontRef>
    <cs:defRPr sz="900" b="1" kern="1200" cap="all"/>
  </cs:axisTitle>
  <cs:category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900" kern="120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dk1">
              <a:lumMod val="65000"/>
              <a:lumOff val="35000"/>
            </a:schemeClr>
          </a:gs>
          <a:gs pos="100000">
            <a:schemeClr val="dk1">
              <a:lumMod val="85000"/>
              <a:lumOff val="15000"/>
            </a:schemeClr>
          </a:gs>
        </a:gsLst>
        <a:path path="circle">
          <a:fillToRect l="50000" t="50000" r="50000" b="50000"/>
        </a:path>
        <a:tileRect/>
      </a:gradFill>
    </cs:spPr>
    <cs:defRPr sz="1000" kern="1200"/>
  </cs:chartArea>
  <cs:dataLabel>
    <cs:lnRef idx="0"/>
    <cs:fillRef idx="0"/>
    <cs:effectRef idx="0"/>
    <cs:fontRef idx="minor">
      <a:schemeClr val="lt1"/>
    </cs:fontRef>
    <cs:defRPr sz="900" kern="1200"/>
  </cs:dataLabel>
  <cs:dataLabelCallout>
    <cs:lnRef idx="0"/>
    <cs:fillRef idx="0"/>
    <cs:effectRef idx="0"/>
    <cs:fontRef idx="minor">
      <a:schemeClr val="lt1">
        <a:lumMod val="15000"/>
        <a:lumOff val="85000"/>
      </a:schemeClr>
    </cs:fontRef>
    <cs:spPr>
      <a:solidFill>
        <a:schemeClr val="dk1">
          <a:lumMod val="65000"/>
          <a:lumOff val="35000"/>
        </a:schemeClr>
      </a:solidFill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lt1"/>
    </cs:fontRef>
  </cs:dataPoint>
  <cs:dataPoint3D>
    <cs:lnRef idx="0"/>
    <cs:fillRef idx="3">
      <cs:styleClr val="auto"/>
    </cs:fillRef>
    <cs:effectRef idx="3"/>
    <cs:fontRef idx="minor">
      <a:schemeClr val="lt1"/>
    </cs:fontRef>
  </cs:dataPoint3D>
  <cs:dataPointLine>
    <cs:lnRef idx="0">
      <cs:styleClr val="auto"/>
    </cs:lnRef>
    <cs:fillRef idx="3"/>
    <cs:effectRef idx="3"/>
    <cs:fontRef idx="minor">
      <a:schemeClr val="lt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lt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lt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lt1">
        <a:lumMod val="85000"/>
      </a:schemeClr>
    </cs:fontRef>
    <cs:spPr>
      <a:ln w="9525">
        <a:solidFill>
          <a:schemeClr val="lt1">
            <a:lumMod val="95000"/>
            <a:alpha val="54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lt1"/>
    </cs:fontRef>
    <cs:spPr>
      <a:solidFill>
        <a:schemeClr val="dk1">
          <a:lumMod val="75000"/>
          <a:lumOff val="25000"/>
        </a:schemeClr>
      </a:solidFill>
      <a:ln w="9525">
        <a:solidFill>
          <a:schemeClr val="lt1">
            <a:lumMod val="95000"/>
            <a:alpha val="54000"/>
          </a:schemeClr>
        </a:solidFill>
      </a:ln>
    </cs:spPr>
  </cs:downBar>
  <cs:dropLine>
    <cs:lnRef idx="0"/>
    <cs:fillRef idx="0"/>
    <cs:effectRef idx="0"/>
    <cs:fontRef idx="minor">
      <a:schemeClr val="lt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  <a:alpha val="10000"/>
          </a:schemeClr>
        </a:solidFill>
        <a:round/>
      </a:ln>
    </cs:spPr>
  </cs:gridlineMajor>
  <cs:gridlineMinor>
    <cs:lnRef idx="0"/>
    <cs:fillRef idx="0"/>
    <cs:effectRef idx="0"/>
    <cs:fontRef idx="minor">
      <a:schemeClr val="lt1"/>
    </cs:fontRef>
    <cs:spPr>
      <a:ln>
        <a:solidFill>
          <a:schemeClr val="lt1">
            <a:lumMod val="95000"/>
            <a:alpha val="5000"/>
          </a:schemeClr>
        </a:solidFill>
      </a:ln>
    </cs:spPr>
  </cs:gridlineMinor>
  <cs:hiLoLine>
    <cs:lnRef idx="0"/>
    <cs:fillRef idx="0"/>
    <cs:effectRef idx="0"/>
    <cs:fontRef idx="minor">
      <a:schemeClr val="lt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lt1"/>
    </cs:fontRef>
    <cs:spPr>
      <a:ln w="9525">
        <a:solidFill>
          <a:schemeClr val="lt1">
            <a:lumMod val="95000"/>
            <a:alpha val="54000"/>
          </a:schemeClr>
        </a:solidFill>
      </a:ln>
    </cs:spPr>
  </cs:leaderLine>
  <cs:legend>
    <cs:lnRef idx="0"/>
    <cs:fillRef idx="0"/>
    <cs:effectRef idx="0"/>
    <cs:fontRef idx="minor">
      <a:schemeClr val="lt1">
        <a:lumMod val="85000"/>
      </a:schemeClr>
    </cs:fontRef>
    <cs:defRPr sz="900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  <a:alpha val="54000"/>
          </a:schemeClr>
        </a:solidFill>
        <a:round/>
      </a:ln>
    </cs:spPr>
  </cs:seriesLine>
  <cs:title>
    <cs:lnRef idx="0"/>
    <cs:fillRef idx="0"/>
    <cs:effectRef idx="0"/>
    <cs:fontRef idx="minor">
      <a:schemeClr val="lt1">
        <a:lumMod val="85000"/>
      </a:schemeClr>
    </cs:fontRef>
    <cs:defRPr sz="1400" b="1" kern="1200" cap="none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25400" cap="rnd">
        <a:solidFill>
          <a:schemeClr val="phClr">
            <a:alpha val="50000"/>
          </a:schemeClr>
        </a:solidFill>
      </a:ln>
    </cs:spPr>
  </cs:trendline>
  <cs:trendlineLabel>
    <cs:lnRef idx="0"/>
    <cs:fillRef idx="0"/>
    <cs:effectRef idx="0"/>
    <cs:fontRef idx="minor">
      <a:schemeClr val="lt1">
        <a:lumMod val="85000"/>
      </a:schemeClr>
    </cs:fontRef>
    <cs:defRPr sz="900" kern="1200"/>
  </cs:trendlineLabel>
  <cs:upBar>
    <cs:lnRef idx="0"/>
    <cs:fillRef idx="0"/>
    <cs:effectRef idx="0"/>
    <cs:fontRef idx="minor">
      <a:schemeClr val="lt1"/>
    </cs:fontRef>
    <cs:spPr>
      <a:solidFill>
        <a:schemeClr val="lt1"/>
      </a:solidFill>
      <a:ln w="9525">
        <a:solidFill>
          <a:schemeClr val="lt1">
            <a:lumMod val="95000"/>
            <a:alpha val="54000"/>
          </a:schemeClr>
        </a:solidFill>
      </a:ln>
    </cs:spPr>
  </cs:upBar>
  <cs:valueAxis>
    <cs:lnRef idx="0"/>
    <cs:fillRef idx="0"/>
    <cs:effectRef idx="0"/>
    <cs:fontRef idx="minor">
      <a:schemeClr val="lt1">
        <a:lumMod val="75000"/>
      </a:schemeClr>
    </cs:fontRef>
    <cs:defRPr sz="900" kern="1200"/>
  </cs:valueAxis>
  <cs:wall>
    <cs:lnRef idx="0"/>
    <cs:fillRef idx="0"/>
    <cs:effectRef idx="0"/>
    <cs:fontRef idx="minor">
      <a:schemeClr val="lt1"/>
    </cs:fontRef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EA156B6-4412-4B02-B96E-BC9CDA6CE5D4}" type="datetimeFigureOut">
              <a:rPr lang="es-CO" smtClean="0"/>
              <a:t>2/09/2024</a:t>
            </a:fld>
            <a:endParaRPr lang="es-CO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CO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D618E0E-E7BB-44D7-97A1-F9A17C86EC29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1460207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C8B1430-2B94-408C-85D9-4B68C591BB30}" type="slidenum">
              <a:rPr kumimoji="0" lang="es-CO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s-CO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640825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143000" y="841375"/>
            <a:ext cx="6858000" cy="17907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143000" y="2701925"/>
            <a:ext cx="6858000" cy="124142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CO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4637"/>
          </a:xfrm>
          <a:prstGeom prst="rect">
            <a:avLst/>
          </a:prstGeom>
        </p:spPr>
        <p:txBody>
          <a:bodyPr/>
          <a:lstStyle/>
          <a:p>
            <a:fld id="{5BFBB947-EBA6-45CF-B740-F781BA810C8E}" type="datetimeFigureOut">
              <a:rPr lang="es-CO" smtClean="0"/>
              <a:t>2/09/2024</a:t>
            </a:fld>
            <a:endParaRPr lang="es-CO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4637"/>
          </a:xfrm>
          <a:prstGeom prst="rect">
            <a:avLst/>
          </a:prstGeom>
        </p:spPr>
        <p:txBody>
          <a:bodyPr/>
          <a:lstStyle/>
          <a:p>
            <a:endParaRPr lang="es-CO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4637"/>
          </a:xfrm>
          <a:prstGeom prst="rect">
            <a:avLst/>
          </a:prstGeom>
        </p:spPr>
        <p:txBody>
          <a:bodyPr/>
          <a:lstStyle/>
          <a:p>
            <a:fld id="{46376108-57EF-4CFC-B991-23A8031593B7}" type="slidenum">
              <a:rPr lang="es-CO" smtClean="0"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1965620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8650" y="274638"/>
            <a:ext cx="7886700" cy="993775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628650" y="1370013"/>
            <a:ext cx="7886700" cy="3262312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4637"/>
          </a:xfrm>
          <a:prstGeom prst="rect">
            <a:avLst/>
          </a:prstGeom>
        </p:spPr>
        <p:txBody>
          <a:bodyPr/>
          <a:lstStyle/>
          <a:p>
            <a:fld id="{5BFBB947-EBA6-45CF-B740-F781BA810C8E}" type="datetimeFigureOut">
              <a:rPr lang="es-CO" smtClean="0"/>
              <a:t>2/09/2024</a:t>
            </a:fld>
            <a:endParaRPr lang="es-CO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4637"/>
          </a:xfrm>
          <a:prstGeom prst="rect">
            <a:avLst/>
          </a:prstGeom>
        </p:spPr>
        <p:txBody>
          <a:bodyPr/>
          <a:lstStyle/>
          <a:p>
            <a:endParaRPr lang="es-CO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4637"/>
          </a:xfrm>
          <a:prstGeom prst="rect">
            <a:avLst/>
          </a:prstGeom>
        </p:spPr>
        <p:txBody>
          <a:bodyPr/>
          <a:lstStyle/>
          <a:p>
            <a:fld id="{46376108-57EF-4CFC-B991-23A8031593B7}" type="slidenum">
              <a:rPr lang="es-CO" smtClean="0"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27842365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543675" y="274638"/>
            <a:ext cx="1971675" cy="4357687"/>
          </a:xfrm>
          <a:prstGeom prst="rect">
            <a:avLst/>
          </a:prstGeo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628650" y="274638"/>
            <a:ext cx="5762625" cy="4357687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4637"/>
          </a:xfrm>
          <a:prstGeom prst="rect">
            <a:avLst/>
          </a:prstGeom>
        </p:spPr>
        <p:txBody>
          <a:bodyPr/>
          <a:lstStyle/>
          <a:p>
            <a:fld id="{5BFBB947-EBA6-45CF-B740-F781BA810C8E}" type="datetimeFigureOut">
              <a:rPr lang="es-CO" smtClean="0"/>
              <a:t>2/09/2024</a:t>
            </a:fld>
            <a:endParaRPr lang="es-CO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4637"/>
          </a:xfrm>
          <a:prstGeom prst="rect">
            <a:avLst/>
          </a:prstGeom>
        </p:spPr>
        <p:txBody>
          <a:bodyPr/>
          <a:lstStyle/>
          <a:p>
            <a:endParaRPr lang="es-CO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4637"/>
          </a:xfrm>
          <a:prstGeom prst="rect">
            <a:avLst/>
          </a:prstGeom>
        </p:spPr>
        <p:txBody>
          <a:bodyPr/>
          <a:lstStyle/>
          <a:p>
            <a:fld id="{46376108-57EF-4CFC-B991-23A8031593B7}" type="slidenum">
              <a:rPr lang="es-CO" smtClean="0"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31154384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" y="239798"/>
            <a:ext cx="9143999" cy="482099"/>
          </a:xfrm>
          <a:prstGeom prst="rect">
            <a:avLst/>
          </a:prstGeom>
        </p:spPr>
        <p:txBody>
          <a:bodyPr anchor="b"/>
          <a:lstStyle>
            <a:lvl1pPr algn="ctr">
              <a:defRPr sz="270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86114752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" y="239798"/>
            <a:ext cx="9143999" cy="482099"/>
          </a:xfrm>
          <a:prstGeom prst="rect">
            <a:avLst/>
          </a:prstGeom>
        </p:spPr>
        <p:txBody>
          <a:bodyPr anchor="b"/>
          <a:lstStyle>
            <a:lvl1pPr algn="ctr">
              <a:defRPr sz="270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Rectángulo 2">
            <a:extLst>
              <a:ext uri="{FF2B5EF4-FFF2-40B4-BE49-F238E27FC236}">
                <a16:creationId xmlns:a16="http://schemas.microsoft.com/office/drawing/2014/main" id="{4DF24429-AE15-415C-A567-9E051E24A776}"/>
              </a:ext>
            </a:extLst>
          </p:cNvPr>
          <p:cNvSpPr/>
          <p:nvPr userDrawn="1"/>
        </p:nvSpPr>
        <p:spPr>
          <a:xfrm>
            <a:off x="1501144" y="4134678"/>
            <a:ext cx="7642856" cy="100882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sz="1013" dirty="0"/>
          </a:p>
        </p:txBody>
      </p:sp>
    </p:spTree>
    <p:extLst>
      <p:ext uri="{BB962C8B-B14F-4D97-AF65-F5344CB8AC3E}">
        <p14:creationId xmlns:p14="http://schemas.microsoft.com/office/powerpoint/2010/main" val="174087017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143000" y="841375"/>
            <a:ext cx="6858000" cy="17907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143000" y="2701925"/>
            <a:ext cx="6858000" cy="124142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CO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4637"/>
          </a:xfrm>
          <a:prstGeom prst="rect">
            <a:avLst/>
          </a:prstGeom>
        </p:spPr>
        <p:txBody>
          <a:bodyPr/>
          <a:lstStyle/>
          <a:p>
            <a:fld id="{88938D7F-A40C-4E5D-8CAA-C5B6B3D174E3}" type="datetimeFigureOut">
              <a:rPr lang="es-CO" smtClean="0"/>
              <a:t>2/09/2024</a:t>
            </a:fld>
            <a:endParaRPr lang="es-CO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4637"/>
          </a:xfrm>
          <a:prstGeom prst="rect">
            <a:avLst/>
          </a:prstGeom>
        </p:spPr>
        <p:txBody>
          <a:bodyPr/>
          <a:lstStyle/>
          <a:p>
            <a:endParaRPr lang="es-CO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4637"/>
          </a:xfrm>
          <a:prstGeom prst="rect">
            <a:avLst/>
          </a:prstGeom>
        </p:spPr>
        <p:txBody>
          <a:bodyPr/>
          <a:lstStyle/>
          <a:p>
            <a:fld id="{3F298C1A-123C-4E2F-B73C-EA7DC0023E49}" type="slidenum">
              <a:rPr lang="es-CO" smtClean="0"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38671860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8650" y="274638"/>
            <a:ext cx="7886700" cy="993775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628650" y="1370013"/>
            <a:ext cx="7886700" cy="326231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4637"/>
          </a:xfrm>
          <a:prstGeom prst="rect">
            <a:avLst/>
          </a:prstGeom>
        </p:spPr>
        <p:txBody>
          <a:bodyPr/>
          <a:lstStyle/>
          <a:p>
            <a:fld id="{88938D7F-A40C-4E5D-8CAA-C5B6B3D174E3}" type="datetimeFigureOut">
              <a:rPr lang="es-CO" smtClean="0"/>
              <a:t>2/09/2024</a:t>
            </a:fld>
            <a:endParaRPr lang="es-CO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4637"/>
          </a:xfrm>
          <a:prstGeom prst="rect">
            <a:avLst/>
          </a:prstGeom>
        </p:spPr>
        <p:txBody>
          <a:bodyPr/>
          <a:lstStyle/>
          <a:p>
            <a:endParaRPr lang="es-CO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4637"/>
          </a:xfrm>
          <a:prstGeom prst="rect">
            <a:avLst/>
          </a:prstGeom>
        </p:spPr>
        <p:txBody>
          <a:bodyPr/>
          <a:lstStyle/>
          <a:p>
            <a:fld id="{3F298C1A-123C-4E2F-B73C-EA7DC0023E49}" type="slidenum">
              <a:rPr lang="es-CO" smtClean="0"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92577928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3888" y="1282700"/>
            <a:ext cx="7886700" cy="2139950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623888" y="3441700"/>
            <a:ext cx="7886700" cy="112553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4637"/>
          </a:xfrm>
          <a:prstGeom prst="rect">
            <a:avLst/>
          </a:prstGeom>
        </p:spPr>
        <p:txBody>
          <a:bodyPr/>
          <a:lstStyle/>
          <a:p>
            <a:fld id="{88938D7F-A40C-4E5D-8CAA-C5B6B3D174E3}" type="datetimeFigureOut">
              <a:rPr lang="es-CO" smtClean="0"/>
              <a:t>2/09/2024</a:t>
            </a:fld>
            <a:endParaRPr lang="es-CO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4637"/>
          </a:xfrm>
          <a:prstGeom prst="rect">
            <a:avLst/>
          </a:prstGeom>
        </p:spPr>
        <p:txBody>
          <a:bodyPr/>
          <a:lstStyle/>
          <a:p>
            <a:endParaRPr lang="es-CO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4637"/>
          </a:xfrm>
          <a:prstGeom prst="rect">
            <a:avLst/>
          </a:prstGeom>
        </p:spPr>
        <p:txBody>
          <a:bodyPr/>
          <a:lstStyle/>
          <a:p>
            <a:fld id="{3F298C1A-123C-4E2F-B73C-EA7DC0023E49}" type="slidenum">
              <a:rPr lang="es-CO" smtClean="0"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336221312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8650" y="274638"/>
            <a:ext cx="7886700" cy="993775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628650" y="1370013"/>
            <a:ext cx="3867150" cy="326231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648200" y="1370013"/>
            <a:ext cx="3867150" cy="326231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4637"/>
          </a:xfrm>
          <a:prstGeom prst="rect">
            <a:avLst/>
          </a:prstGeom>
        </p:spPr>
        <p:txBody>
          <a:bodyPr/>
          <a:lstStyle/>
          <a:p>
            <a:fld id="{88938D7F-A40C-4E5D-8CAA-C5B6B3D174E3}" type="datetimeFigureOut">
              <a:rPr lang="es-CO" smtClean="0"/>
              <a:t>2/09/2024</a:t>
            </a:fld>
            <a:endParaRPr lang="es-CO" dirty="0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4637"/>
          </a:xfrm>
          <a:prstGeom prst="rect">
            <a:avLst/>
          </a:prstGeom>
        </p:spPr>
        <p:txBody>
          <a:bodyPr/>
          <a:lstStyle/>
          <a:p>
            <a:endParaRPr lang="es-CO" dirty="0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4637"/>
          </a:xfrm>
          <a:prstGeom prst="rect">
            <a:avLst/>
          </a:prstGeom>
        </p:spPr>
        <p:txBody>
          <a:bodyPr/>
          <a:lstStyle/>
          <a:p>
            <a:fld id="{3F298C1A-123C-4E2F-B73C-EA7DC0023E49}" type="slidenum">
              <a:rPr lang="es-CO" smtClean="0"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135752934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30238" y="274638"/>
            <a:ext cx="7886700" cy="993775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630238" y="1260475"/>
            <a:ext cx="3868737" cy="619125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30238" y="1879600"/>
            <a:ext cx="3868737" cy="276225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4629150" y="1260475"/>
            <a:ext cx="3887788" cy="619125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4629150" y="1879600"/>
            <a:ext cx="3887788" cy="276225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4637"/>
          </a:xfrm>
          <a:prstGeom prst="rect">
            <a:avLst/>
          </a:prstGeom>
        </p:spPr>
        <p:txBody>
          <a:bodyPr/>
          <a:lstStyle/>
          <a:p>
            <a:fld id="{88938D7F-A40C-4E5D-8CAA-C5B6B3D174E3}" type="datetimeFigureOut">
              <a:rPr lang="es-CO" smtClean="0"/>
              <a:t>2/09/2024</a:t>
            </a:fld>
            <a:endParaRPr lang="es-CO" dirty="0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4637"/>
          </a:xfrm>
          <a:prstGeom prst="rect">
            <a:avLst/>
          </a:prstGeom>
        </p:spPr>
        <p:txBody>
          <a:bodyPr/>
          <a:lstStyle/>
          <a:p>
            <a:endParaRPr lang="es-CO" dirty="0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4637"/>
          </a:xfrm>
          <a:prstGeom prst="rect">
            <a:avLst/>
          </a:prstGeom>
        </p:spPr>
        <p:txBody>
          <a:bodyPr/>
          <a:lstStyle/>
          <a:p>
            <a:fld id="{3F298C1A-123C-4E2F-B73C-EA7DC0023E49}" type="slidenum">
              <a:rPr lang="es-CO" smtClean="0"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194226593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8650" y="274638"/>
            <a:ext cx="7886700" cy="993775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4637"/>
          </a:xfrm>
          <a:prstGeom prst="rect">
            <a:avLst/>
          </a:prstGeom>
        </p:spPr>
        <p:txBody>
          <a:bodyPr/>
          <a:lstStyle/>
          <a:p>
            <a:fld id="{88938D7F-A40C-4E5D-8CAA-C5B6B3D174E3}" type="datetimeFigureOut">
              <a:rPr lang="es-CO" smtClean="0"/>
              <a:t>2/09/2024</a:t>
            </a:fld>
            <a:endParaRPr lang="es-CO" dirty="0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4637"/>
          </a:xfrm>
          <a:prstGeom prst="rect">
            <a:avLst/>
          </a:prstGeom>
        </p:spPr>
        <p:txBody>
          <a:bodyPr/>
          <a:lstStyle/>
          <a:p>
            <a:endParaRPr lang="es-CO" dirty="0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4637"/>
          </a:xfrm>
          <a:prstGeom prst="rect">
            <a:avLst/>
          </a:prstGeom>
        </p:spPr>
        <p:txBody>
          <a:bodyPr/>
          <a:lstStyle/>
          <a:p>
            <a:fld id="{3F298C1A-123C-4E2F-B73C-EA7DC0023E49}" type="slidenum">
              <a:rPr lang="es-CO" smtClean="0"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29548290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8650" y="274638"/>
            <a:ext cx="7886700" cy="993775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628650" y="1370013"/>
            <a:ext cx="7886700" cy="326231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4637"/>
          </a:xfrm>
          <a:prstGeom prst="rect">
            <a:avLst/>
          </a:prstGeom>
        </p:spPr>
        <p:txBody>
          <a:bodyPr/>
          <a:lstStyle/>
          <a:p>
            <a:fld id="{5BFBB947-EBA6-45CF-B740-F781BA810C8E}" type="datetimeFigureOut">
              <a:rPr lang="es-CO" smtClean="0"/>
              <a:t>2/09/2024</a:t>
            </a:fld>
            <a:endParaRPr lang="es-CO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4637"/>
          </a:xfrm>
          <a:prstGeom prst="rect">
            <a:avLst/>
          </a:prstGeom>
        </p:spPr>
        <p:txBody>
          <a:bodyPr/>
          <a:lstStyle/>
          <a:p>
            <a:endParaRPr lang="es-CO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4637"/>
          </a:xfrm>
          <a:prstGeom prst="rect">
            <a:avLst/>
          </a:prstGeom>
        </p:spPr>
        <p:txBody>
          <a:bodyPr/>
          <a:lstStyle/>
          <a:p>
            <a:fld id="{46376108-57EF-4CFC-B991-23A8031593B7}" type="slidenum">
              <a:rPr lang="es-CO" smtClean="0"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68908602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4637"/>
          </a:xfrm>
          <a:prstGeom prst="rect">
            <a:avLst/>
          </a:prstGeom>
        </p:spPr>
        <p:txBody>
          <a:bodyPr/>
          <a:lstStyle/>
          <a:p>
            <a:fld id="{88938D7F-A40C-4E5D-8CAA-C5B6B3D174E3}" type="datetimeFigureOut">
              <a:rPr lang="es-CO" smtClean="0"/>
              <a:t>2/09/2024</a:t>
            </a:fld>
            <a:endParaRPr lang="es-CO" dirty="0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4637"/>
          </a:xfrm>
          <a:prstGeom prst="rect">
            <a:avLst/>
          </a:prstGeom>
        </p:spPr>
        <p:txBody>
          <a:bodyPr/>
          <a:lstStyle/>
          <a:p>
            <a:endParaRPr lang="es-C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4637"/>
          </a:xfrm>
          <a:prstGeom prst="rect">
            <a:avLst/>
          </a:prstGeom>
        </p:spPr>
        <p:txBody>
          <a:bodyPr/>
          <a:lstStyle/>
          <a:p>
            <a:fld id="{3F298C1A-123C-4E2F-B73C-EA7DC0023E49}" type="slidenum">
              <a:rPr lang="es-CO" smtClean="0"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373806783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30238" y="342900"/>
            <a:ext cx="2949575" cy="120015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887788" y="741363"/>
            <a:ext cx="4629150" cy="36544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630238" y="1543050"/>
            <a:ext cx="2949575" cy="28590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4637"/>
          </a:xfrm>
          <a:prstGeom prst="rect">
            <a:avLst/>
          </a:prstGeom>
        </p:spPr>
        <p:txBody>
          <a:bodyPr/>
          <a:lstStyle/>
          <a:p>
            <a:fld id="{88938D7F-A40C-4E5D-8CAA-C5B6B3D174E3}" type="datetimeFigureOut">
              <a:rPr lang="es-CO" smtClean="0"/>
              <a:t>2/09/2024</a:t>
            </a:fld>
            <a:endParaRPr lang="es-CO" dirty="0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4637"/>
          </a:xfrm>
          <a:prstGeom prst="rect">
            <a:avLst/>
          </a:prstGeom>
        </p:spPr>
        <p:txBody>
          <a:bodyPr/>
          <a:lstStyle/>
          <a:p>
            <a:endParaRPr lang="es-CO" dirty="0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4637"/>
          </a:xfrm>
          <a:prstGeom prst="rect">
            <a:avLst/>
          </a:prstGeom>
        </p:spPr>
        <p:txBody>
          <a:bodyPr/>
          <a:lstStyle/>
          <a:p>
            <a:fld id="{3F298C1A-123C-4E2F-B73C-EA7DC0023E49}" type="slidenum">
              <a:rPr lang="es-CO" smtClean="0"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39693275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30238" y="342900"/>
            <a:ext cx="2949575" cy="120015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3887788" y="741363"/>
            <a:ext cx="4629150" cy="36544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O" dirty="0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630238" y="1543050"/>
            <a:ext cx="2949575" cy="28590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4637"/>
          </a:xfrm>
          <a:prstGeom prst="rect">
            <a:avLst/>
          </a:prstGeom>
        </p:spPr>
        <p:txBody>
          <a:bodyPr/>
          <a:lstStyle/>
          <a:p>
            <a:fld id="{88938D7F-A40C-4E5D-8CAA-C5B6B3D174E3}" type="datetimeFigureOut">
              <a:rPr lang="es-CO" smtClean="0"/>
              <a:t>2/09/2024</a:t>
            </a:fld>
            <a:endParaRPr lang="es-CO" dirty="0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4637"/>
          </a:xfrm>
          <a:prstGeom prst="rect">
            <a:avLst/>
          </a:prstGeom>
        </p:spPr>
        <p:txBody>
          <a:bodyPr/>
          <a:lstStyle/>
          <a:p>
            <a:endParaRPr lang="es-CO" dirty="0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4637"/>
          </a:xfrm>
          <a:prstGeom prst="rect">
            <a:avLst/>
          </a:prstGeom>
        </p:spPr>
        <p:txBody>
          <a:bodyPr/>
          <a:lstStyle/>
          <a:p>
            <a:fld id="{3F298C1A-123C-4E2F-B73C-EA7DC0023E49}" type="slidenum">
              <a:rPr lang="es-CO" smtClean="0"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427634311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8650" y="274638"/>
            <a:ext cx="7886700" cy="993775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628650" y="1370013"/>
            <a:ext cx="7886700" cy="3262312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4637"/>
          </a:xfrm>
          <a:prstGeom prst="rect">
            <a:avLst/>
          </a:prstGeom>
        </p:spPr>
        <p:txBody>
          <a:bodyPr/>
          <a:lstStyle/>
          <a:p>
            <a:fld id="{88938D7F-A40C-4E5D-8CAA-C5B6B3D174E3}" type="datetimeFigureOut">
              <a:rPr lang="es-CO" smtClean="0"/>
              <a:t>2/09/2024</a:t>
            </a:fld>
            <a:endParaRPr lang="es-CO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4637"/>
          </a:xfrm>
          <a:prstGeom prst="rect">
            <a:avLst/>
          </a:prstGeom>
        </p:spPr>
        <p:txBody>
          <a:bodyPr/>
          <a:lstStyle/>
          <a:p>
            <a:endParaRPr lang="es-CO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4637"/>
          </a:xfrm>
          <a:prstGeom prst="rect">
            <a:avLst/>
          </a:prstGeom>
        </p:spPr>
        <p:txBody>
          <a:bodyPr/>
          <a:lstStyle/>
          <a:p>
            <a:fld id="{3F298C1A-123C-4E2F-B73C-EA7DC0023E49}" type="slidenum">
              <a:rPr lang="es-CO" smtClean="0"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51031691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543675" y="274638"/>
            <a:ext cx="1971675" cy="4357687"/>
          </a:xfrm>
          <a:prstGeom prst="rect">
            <a:avLst/>
          </a:prstGeo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628650" y="274638"/>
            <a:ext cx="5762625" cy="4357687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4637"/>
          </a:xfrm>
          <a:prstGeom prst="rect">
            <a:avLst/>
          </a:prstGeom>
        </p:spPr>
        <p:txBody>
          <a:bodyPr/>
          <a:lstStyle/>
          <a:p>
            <a:fld id="{88938D7F-A40C-4E5D-8CAA-C5B6B3D174E3}" type="datetimeFigureOut">
              <a:rPr lang="es-CO" smtClean="0"/>
              <a:t>2/09/2024</a:t>
            </a:fld>
            <a:endParaRPr lang="es-CO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4637"/>
          </a:xfrm>
          <a:prstGeom prst="rect">
            <a:avLst/>
          </a:prstGeom>
        </p:spPr>
        <p:txBody>
          <a:bodyPr/>
          <a:lstStyle/>
          <a:p>
            <a:endParaRPr lang="es-CO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4637"/>
          </a:xfrm>
          <a:prstGeom prst="rect">
            <a:avLst/>
          </a:prstGeom>
        </p:spPr>
        <p:txBody>
          <a:bodyPr/>
          <a:lstStyle/>
          <a:p>
            <a:fld id="{3F298C1A-123C-4E2F-B73C-EA7DC0023E49}" type="slidenum">
              <a:rPr lang="es-CO" smtClean="0"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282087356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143000" y="841375"/>
            <a:ext cx="6858000" cy="17907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143000" y="2701925"/>
            <a:ext cx="6858000" cy="124142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CO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4637"/>
          </a:xfrm>
          <a:prstGeom prst="rect">
            <a:avLst/>
          </a:prstGeom>
        </p:spPr>
        <p:txBody>
          <a:bodyPr/>
          <a:lstStyle/>
          <a:p>
            <a:fld id="{585AAB32-4DF2-4BB0-B835-6A7F550E0BE4}" type="datetimeFigureOut">
              <a:rPr lang="es-CO" smtClean="0"/>
              <a:t>2/09/2024</a:t>
            </a:fld>
            <a:endParaRPr lang="es-CO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4637"/>
          </a:xfrm>
          <a:prstGeom prst="rect">
            <a:avLst/>
          </a:prstGeom>
        </p:spPr>
        <p:txBody>
          <a:bodyPr/>
          <a:lstStyle/>
          <a:p>
            <a:endParaRPr lang="es-CO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4637"/>
          </a:xfrm>
          <a:prstGeom prst="rect">
            <a:avLst/>
          </a:prstGeom>
        </p:spPr>
        <p:txBody>
          <a:bodyPr/>
          <a:lstStyle/>
          <a:p>
            <a:fld id="{75414C64-57E6-4A63-AAE0-EAC0FE4A78BD}" type="slidenum">
              <a:rPr lang="es-CO" smtClean="0"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380866881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8650" y="274638"/>
            <a:ext cx="7886700" cy="993775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628650" y="1370013"/>
            <a:ext cx="7886700" cy="326231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4637"/>
          </a:xfrm>
          <a:prstGeom prst="rect">
            <a:avLst/>
          </a:prstGeom>
        </p:spPr>
        <p:txBody>
          <a:bodyPr/>
          <a:lstStyle/>
          <a:p>
            <a:fld id="{585AAB32-4DF2-4BB0-B835-6A7F550E0BE4}" type="datetimeFigureOut">
              <a:rPr lang="es-CO" smtClean="0"/>
              <a:t>2/09/2024</a:t>
            </a:fld>
            <a:endParaRPr lang="es-CO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4637"/>
          </a:xfrm>
          <a:prstGeom prst="rect">
            <a:avLst/>
          </a:prstGeom>
        </p:spPr>
        <p:txBody>
          <a:bodyPr/>
          <a:lstStyle/>
          <a:p>
            <a:endParaRPr lang="es-CO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4637"/>
          </a:xfrm>
          <a:prstGeom prst="rect">
            <a:avLst/>
          </a:prstGeom>
        </p:spPr>
        <p:txBody>
          <a:bodyPr/>
          <a:lstStyle/>
          <a:p>
            <a:fld id="{75414C64-57E6-4A63-AAE0-EAC0FE4A78BD}" type="slidenum">
              <a:rPr lang="es-CO" smtClean="0"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261143734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3888" y="1282700"/>
            <a:ext cx="7886700" cy="2139950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623888" y="3441700"/>
            <a:ext cx="7886700" cy="112553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4637"/>
          </a:xfrm>
          <a:prstGeom prst="rect">
            <a:avLst/>
          </a:prstGeom>
        </p:spPr>
        <p:txBody>
          <a:bodyPr/>
          <a:lstStyle/>
          <a:p>
            <a:fld id="{585AAB32-4DF2-4BB0-B835-6A7F550E0BE4}" type="datetimeFigureOut">
              <a:rPr lang="es-CO" smtClean="0"/>
              <a:t>2/09/2024</a:t>
            </a:fld>
            <a:endParaRPr lang="es-CO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4637"/>
          </a:xfrm>
          <a:prstGeom prst="rect">
            <a:avLst/>
          </a:prstGeom>
        </p:spPr>
        <p:txBody>
          <a:bodyPr/>
          <a:lstStyle/>
          <a:p>
            <a:endParaRPr lang="es-CO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4637"/>
          </a:xfrm>
          <a:prstGeom prst="rect">
            <a:avLst/>
          </a:prstGeom>
        </p:spPr>
        <p:txBody>
          <a:bodyPr/>
          <a:lstStyle/>
          <a:p>
            <a:fld id="{75414C64-57E6-4A63-AAE0-EAC0FE4A78BD}" type="slidenum">
              <a:rPr lang="es-CO" smtClean="0"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302769689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8650" y="274638"/>
            <a:ext cx="7886700" cy="993775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628650" y="1370013"/>
            <a:ext cx="3867150" cy="326231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648200" y="1370013"/>
            <a:ext cx="3867150" cy="326231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4637"/>
          </a:xfrm>
          <a:prstGeom prst="rect">
            <a:avLst/>
          </a:prstGeom>
        </p:spPr>
        <p:txBody>
          <a:bodyPr/>
          <a:lstStyle/>
          <a:p>
            <a:fld id="{585AAB32-4DF2-4BB0-B835-6A7F550E0BE4}" type="datetimeFigureOut">
              <a:rPr lang="es-CO" smtClean="0"/>
              <a:t>2/09/2024</a:t>
            </a:fld>
            <a:endParaRPr lang="es-CO" dirty="0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4637"/>
          </a:xfrm>
          <a:prstGeom prst="rect">
            <a:avLst/>
          </a:prstGeom>
        </p:spPr>
        <p:txBody>
          <a:bodyPr/>
          <a:lstStyle/>
          <a:p>
            <a:endParaRPr lang="es-CO" dirty="0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4637"/>
          </a:xfrm>
          <a:prstGeom prst="rect">
            <a:avLst/>
          </a:prstGeom>
        </p:spPr>
        <p:txBody>
          <a:bodyPr/>
          <a:lstStyle/>
          <a:p>
            <a:fld id="{75414C64-57E6-4A63-AAE0-EAC0FE4A78BD}" type="slidenum">
              <a:rPr lang="es-CO" smtClean="0"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361766910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30238" y="274638"/>
            <a:ext cx="7886700" cy="993775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630238" y="1260475"/>
            <a:ext cx="3868737" cy="619125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30238" y="1879600"/>
            <a:ext cx="3868737" cy="276225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4629150" y="1260475"/>
            <a:ext cx="3887788" cy="619125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4629150" y="1879600"/>
            <a:ext cx="3887788" cy="276225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4637"/>
          </a:xfrm>
          <a:prstGeom prst="rect">
            <a:avLst/>
          </a:prstGeom>
        </p:spPr>
        <p:txBody>
          <a:bodyPr/>
          <a:lstStyle/>
          <a:p>
            <a:fld id="{585AAB32-4DF2-4BB0-B835-6A7F550E0BE4}" type="datetimeFigureOut">
              <a:rPr lang="es-CO" smtClean="0"/>
              <a:t>2/09/2024</a:t>
            </a:fld>
            <a:endParaRPr lang="es-CO" dirty="0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4637"/>
          </a:xfrm>
          <a:prstGeom prst="rect">
            <a:avLst/>
          </a:prstGeom>
        </p:spPr>
        <p:txBody>
          <a:bodyPr/>
          <a:lstStyle/>
          <a:p>
            <a:endParaRPr lang="es-CO" dirty="0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4637"/>
          </a:xfrm>
          <a:prstGeom prst="rect">
            <a:avLst/>
          </a:prstGeom>
        </p:spPr>
        <p:txBody>
          <a:bodyPr/>
          <a:lstStyle/>
          <a:p>
            <a:fld id="{75414C64-57E6-4A63-AAE0-EAC0FE4A78BD}" type="slidenum">
              <a:rPr lang="es-CO" smtClean="0"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26076462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3888" y="1282700"/>
            <a:ext cx="7886700" cy="2139950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623888" y="3441700"/>
            <a:ext cx="7886700" cy="112553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4637"/>
          </a:xfrm>
          <a:prstGeom prst="rect">
            <a:avLst/>
          </a:prstGeom>
        </p:spPr>
        <p:txBody>
          <a:bodyPr/>
          <a:lstStyle/>
          <a:p>
            <a:fld id="{5BFBB947-EBA6-45CF-B740-F781BA810C8E}" type="datetimeFigureOut">
              <a:rPr lang="es-CO" smtClean="0"/>
              <a:t>2/09/2024</a:t>
            </a:fld>
            <a:endParaRPr lang="es-CO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4637"/>
          </a:xfrm>
          <a:prstGeom prst="rect">
            <a:avLst/>
          </a:prstGeom>
        </p:spPr>
        <p:txBody>
          <a:bodyPr/>
          <a:lstStyle/>
          <a:p>
            <a:endParaRPr lang="es-CO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4637"/>
          </a:xfrm>
          <a:prstGeom prst="rect">
            <a:avLst/>
          </a:prstGeom>
        </p:spPr>
        <p:txBody>
          <a:bodyPr/>
          <a:lstStyle/>
          <a:p>
            <a:fld id="{46376108-57EF-4CFC-B991-23A8031593B7}" type="slidenum">
              <a:rPr lang="es-CO" smtClean="0"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58956064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8650" y="274638"/>
            <a:ext cx="7886700" cy="993775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4637"/>
          </a:xfrm>
          <a:prstGeom prst="rect">
            <a:avLst/>
          </a:prstGeom>
        </p:spPr>
        <p:txBody>
          <a:bodyPr/>
          <a:lstStyle/>
          <a:p>
            <a:fld id="{585AAB32-4DF2-4BB0-B835-6A7F550E0BE4}" type="datetimeFigureOut">
              <a:rPr lang="es-CO" smtClean="0"/>
              <a:t>2/09/2024</a:t>
            </a:fld>
            <a:endParaRPr lang="es-CO" dirty="0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4637"/>
          </a:xfrm>
          <a:prstGeom prst="rect">
            <a:avLst/>
          </a:prstGeom>
        </p:spPr>
        <p:txBody>
          <a:bodyPr/>
          <a:lstStyle/>
          <a:p>
            <a:endParaRPr lang="es-CO" dirty="0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4637"/>
          </a:xfrm>
          <a:prstGeom prst="rect">
            <a:avLst/>
          </a:prstGeom>
        </p:spPr>
        <p:txBody>
          <a:bodyPr/>
          <a:lstStyle/>
          <a:p>
            <a:fld id="{75414C64-57E6-4A63-AAE0-EAC0FE4A78BD}" type="slidenum">
              <a:rPr lang="es-CO" smtClean="0"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268779823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4637"/>
          </a:xfrm>
          <a:prstGeom prst="rect">
            <a:avLst/>
          </a:prstGeom>
        </p:spPr>
        <p:txBody>
          <a:bodyPr/>
          <a:lstStyle/>
          <a:p>
            <a:fld id="{585AAB32-4DF2-4BB0-B835-6A7F550E0BE4}" type="datetimeFigureOut">
              <a:rPr lang="es-CO" smtClean="0"/>
              <a:t>2/09/2024</a:t>
            </a:fld>
            <a:endParaRPr lang="es-CO" dirty="0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4637"/>
          </a:xfrm>
          <a:prstGeom prst="rect">
            <a:avLst/>
          </a:prstGeom>
        </p:spPr>
        <p:txBody>
          <a:bodyPr/>
          <a:lstStyle/>
          <a:p>
            <a:endParaRPr lang="es-C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4637"/>
          </a:xfrm>
          <a:prstGeom prst="rect">
            <a:avLst/>
          </a:prstGeom>
        </p:spPr>
        <p:txBody>
          <a:bodyPr/>
          <a:lstStyle/>
          <a:p>
            <a:fld id="{75414C64-57E6-4A63-AAE0-EAC0FE4A78BD}" type="slidenum">
              <a:rPr lang="es-CO" smtClean="0"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50045307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30238" y="342900"/>
            <a:ext cx="2949575" cy="120015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887788" y="741363"/>
            <a:ext cx="4629150" cy="36544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630238" y="1543050"/>
            <a:ext cx="2949575" cy="28590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4637"/>
          </a:xfrm>
          <a:prstGeom prst="rect">
            <a:avLst/>
          </a:prstGeom>
        </p:spPr>
        <p:txBody>
          <a:bodyPr/>
          <a:lstStyle/>
          <a:p>
            <a:fld id="{585AAB32-4DF2-4BB0-B835-6A7F550E0BE4}" type="datetimeFigureOut">
              <a:rPr lang="es-CO" smtClean="0"/>
              <a:t>2/09/2024</a:t>
            </a:fld>
            <a:endParaRPr lang="es-CO" dirty="0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4637"/>
          </a:xfrm>
          <a:prstGeom prst="rect">
            <a:avLst/>
          </a:prstGeom>
        </p:spPr>
        <p:txBody>
          <a:bodyPr/>
          <a:lstStyle/>
          <a:p>
            <a:endParaRPr lang="es-CO" dirty="0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4637"/>
          </a:xfrm>
          <a:prstGeom prst="rect">
            <a:avLst/>
          </a:prstGeom>
        </p:spPr>
        <p:txBody>
          <a:bodyPr/>
          <a:lstStyle/>
          <a:p>
            <a:fld id="{75414C64-57E6-4A63-AAE0-EAC0FE4A78BD}" type="slidenum">
              <a:rPr lang="es-CO" smtClean="0"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168883605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30238" y="342900"/>
            <a:ext cx="2949575" cy="120015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3887788" y="741363"/>
            <a:ext cx="4629150" cy="36544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O" dirty="0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630238" y="1543050"/>
            <a:ext cx="2949575" cy="28590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4637"/>
          </a:xfrm>
          <a:prstGeom prst="rect">
            <a:avLst/>
          </a:prstGeom>
        </p:spPr>
        <p:txBody>
          <a:bodyPr/>
          <a:lstStyle/>
          <a:p>
            <a:fld id="{585AAB32-4DF2-4BB0-B835-6A7F550E0BE4}" type="datetimeFigureOut">
              <a:rPr lang="es-CO" smtClean="0"/>
              <a:t>2/09/2024</a:t>
            </a:fld>
            <a:endParaRPr lang="es-CO" dirty="0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4637"/>
          </a:xfrm>
          <a:prstGeom prst="rect">
            <a:avLst/>
          </a:prstGeom>
        </p:spPr>
        <p:txBody>
          <a:bodyPr/>
          <a:lstStyle/>
          <a:p>
            <a:endParaRPr lang="es-CO" dirty="0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4637"/>
          </a:xfrm>
          <a:prstGeom prst="rect">
            <a:avLst/>
          </a:prstGeom>
        </p:spPr>
        <p:txBody>
          <a:bodyPr/>
          <a:lstStyle/>
          <a:p>
            <a:fld id="{75414C64-57E6-4A63-AAE0-EAC0FE4A78BD}" type="slidenum">
              <a:rPr lang="es-CO" smtClean="0"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415691753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8650" y="274638"/>
            <a:ext cx="7886700" cy="993775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628650" y="1370013"/>
            <a:ext cx="7886700" cy="3262312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4637"/>
          </a:xfrm>
          <a:prstGeom prst="rect">
            <a:avLst/>
          </a:prstGeom>
        </p:spPr>
        <p:txBody>
          <a:bodyPr/>
          <a:lstStyle/>
          <a:p>
            <a:fld id="{585AAB32-4DF2-4BB0-B835-6A7F550E0BE4}" type="datetimeFigureOut">
              <a:rPr lang="es-CO" smtClean="0"/>
              <a:t>2/09/2024</a:t>
            </a:fld>
            <a:endParaRPr lang="es-CO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4637"/>
          </a:xfrm>
          <a:prstGeom prst="rect">
            <a:avLst/>
          </a:prstGeom>
        </p:spPr>
        <p:txBody>
          <a:bodyPr/>
          <a:lstStyle/>
          <a:p>
            <a:endParaRPr lang="es-CO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4637"/>
          </a:xfrm>
          <a:prstGeom prst="rect">
            <a:avLst/>
          </a:prstGeom>
        </p:spPr>
        <p:txBody>
          <a:bodyPr/>
          <a:lstStyle/>
          <a:p>
            <a:fld id="{75414C64-57E6-4A63-AAE0-EAC0FE4A78BD}" type="slidenum">
              <a:rPr lang="es-CO" smtClean="0"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191643585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543675" y="274638"/>
            <a:ext cx="1971675" cy="4357687"/>
          </a:xfrm>
          <a:prstGeom prst="rect">
            <a:avLst/>
          </a:prstGeo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628650" y="274638"/>
            <a:ext cx="5762625" cy="4357687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4637"/>
          </a:xfrm>
          <a:prstGeom prst="rect">
            <a:avLst/>
          </a:prstGeom>
        </p:spPr>
        <p:txBody>
          <a:bodyPr/>
          <a:lstStyle/>
          <a:p>
            <a:fld id="{585AAB32-4DF2-4BB0-B835-6A7F550E0BE4}" type="datetimeFigureOut">
              <a:rPr lang="es-CO" smtClean="0"/>
              <a:t>2/09/2024</a:t>
            </a:fld>
            <a:endParaRPr lang="es-CO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4637"/>
          </a:xfrm>
          <a:prstGeom prst="rect">
            <a:avLst/>
          </a:prstGeom>
        </p:spPr>
        <p:txBody>
          <a:bodyPr/>
          <a:lstStyle/>
          <a:p>
            <a:endParaRPr lang="es-CO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4637"/>
          </a:xfrm>
          <a:prstGeom prst="rect">
            <a:avLst/>
          </a:prstGeom>
        </p:spPr>
        <p:txBody>
          <a:bodyPr/>
          <a:lstStyle/>
          <a:p>
            <a:fld id="{75414C64-57E6-4A63-AAE0-EAC0FE4A78BD}" type="slidenum">
              <a:rPr lang="es-CO" smtClean="0"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1779968467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2915816" y="465516"/>
            <a:ext cx="5770984" cy="216024"/>
          </a:xfrm>
        </p:spPr>
        <p:txBody>
          <a:bodyPr anchor="ctr">
            <a:noAutofit/>
          </a:bodyPr>
          <a:lstStyle>
            <a:lvl1pPr marL="0" indent="0" algn="r">
              <a:buNone/>
              <a:defRPr sz="1200" cap="small" baseline="0">
                <a:solidFill>
                  <a:srgbClr val="1D2631"/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dirty="0"/>
              <a:t>Modifiez le style des sous-titres du masque</a:t>
            </a:r>
            <a:endParaRPr lang="en-US" dirty="0"/>
          </a:p>
        </p:txBody>
      </p:sp>
      <p:sp>
        <p:nvSpPr>
          <p:cNvPr id="7" name="Espace réservé du titre 1"/>
          <p:cNvSpPr>
            <a:spLocks noGrp="1"/>
          </p:cNvSpPr>
          <p:nvPr>
            <p:ph type="title"/>
          </p:nvPr>
        </p:nvSpPr>
        <p:spPr>
          <a:xfrm>
            <a:off x="2915816" y="2307"/>
            <a:ext cx="5770984" cy="46320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dirty="0"/>
              <a:t>Modifiez le style du titre</a:t>
            </a:r>
            <a:endParaRPr lang="en-US" dirty="0"/>
          </a:p>
        </p:txBody>
      </p:sp>
      <p:pic>
        <p:nvPicPr>
          <p:cNvPr id="4" name="Imag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76" y="53560"/>
            <a:ext cx="1285852" cy="3991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8221173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" y="239798"/>
            <a:ext cx="9143999" cy="482099"/>
          </a:xfrm>
          <a:prstGeom prst="rect">
            <a:avLst/>
          </a:prstGeom>
        </p:spPr>
        <p:txBody>
          <a:bodyPr anchor="b"/>
          <a:lstStyle>
            <a:lvl1pPr algn="ctr">
              <a:defRPr sz="270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403089881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s-ES" dirty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s-ES" dirty="0"/>
              <a:t>Haga clic para modificar el estilo de subtítulo del patrón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2970543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42190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8650" y="274638"/>
            <a:ext cx="7886700" cy="993775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628650" y="1370013"/>
            <a:ext cx="3867150" cy="326231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648200" y="1370013"/>
            <a:ext cx="3867150" cy="326231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4637"/>
          </a:xfrm>
          <a:prstGeom prst="rect">
            <a:avLst/>
          </a:prstGeom>
        </p:spPr>
        <p:txBody>
          <a:bodyPr/>
          <a:lstStyle/>
          <a:p>
            <a:fld id="{5BFBB947-EBA6-45CF-B740-F781BA810C8E}" type="datetimeFigureOut">
              <a:rPr lang="es-CO" smtClean="0"/>
              <a:t>2/09/2024</a:t>
            </a:fld>
            <a:endParaRPr lang="es-CO" dirty="0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4637"/>
          </a:xfrm>
          <a:prstGeom prst="rect">
            <a:avLst/>
          </a:prstGeom>
        </p:spPr>
        <p:txBody>
          <a:bodyPr/>
          <a:lstStyle/>
          <a:p>
            <a:endParaRPr lang="es-CO" dirty="0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4637"/>
          </a:xfrm>
          <a:prstGeom prst="rect">
            <a:avLst/>
          </a:prstGeom>
        </p:spPr>
        <p:txBody>
          <a:bodyPr/>
          <a:lstStyle/>
          <a:p>
            <a:fld id="{46376108-57EF-4CFC-B991-23A8031593B7}" type="slidenum">
              <a:rPr lang="es-CO" smtClean="0"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205482663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" y="239798"/>
            <a:ext cx="9143999" cy="482099"/>
          </a:xfrm>
          <a:prstGeom prst="rect">
            <a:avLst/>
          </a:prstGeom>
        </p:spPr>
        <p:txBody>
          <a:bodyPr anchor="b"/>
          <a:lstStyle>
            <a:lvl1pPr algn="ctr">
              <a:defRPr sz="270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834921453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s-ES" dirty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s-ES" dirty="0"/>
              <a:t>Haga clic para modificar el estilo de subtítulo del patrón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1441953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75158658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4_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143000" y="841375"/>
            <a:ext cx="6858000" cy="17907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143000" y="2701926"/>
            <a:ext cx="6858000" cy="124142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189" indent="0" algn="ctr">
              <a:buNone/>
              <a:defRPr sz="2000"/>
            </a:lvl2pPr>
            <a:lvl3pPr marL="914378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2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657BF26D-EB3A-49F8-8A5F-A9661979D71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503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12F4D8-6BF1-4CBA-B7D0-24956B0C5E07}" type="datetimeFigureOut">
              <a:rPr lang="es-CO"/>
              <a:pPr>
                <a:defRPr/>
              </a:pPr>
              <a:t>2/09/2024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5424B828-F226-436D-9CBA-861080183B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503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D2DB88FF-FBBF-48C4-A9A0-21920BF712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503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D5D8C1B-4924-4537-BA0D-4165ED58E5CA}" type="slidenum">
              <a:rPr lang="es-CO"/>
              <a:pPr>
                <a:defRPr/>
              </a:pPr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7896826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30238" y="274638"/>
            <a:ext cx="7886700" cy="993775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630238" y="1260475"/>
            <a:ext cx="3868737" cy="619125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30238" y="1879600"/>
            <a:ext cx="3868737" cy="276225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4629150" y="1260475"/>
            <a:ext cx="3887788" cy="619125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4629150" y="1879600"/>
            <a:ext cx="3887788" cy="276225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4637"/>
          </a:xfrm>
          <a:prstGeom prst="rect">
            <a:avLst/>
          </a:prstGeom>
        </p:spPr>
        <p:txBody>
          <a:bodyPr/>
          <a:lstStyle/>
          <a:p>
            <a:fld id="{5BFBB947-EBA6-45CF-B740-F781BA810C8E}" type="datetimeFigureOut">
              <a:rPr lang="es-CO" smtClean="0"/>
              <a:t>2/09/2024</a:t>
            </a:fld>
            <a:endParaRPr lang="es-CO" dirty="0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4637"/>
          </a:xfrm>
          <a:prstGeom prst="rect">
            <a:avLst/>
          </a:prstGeom>
        </p:spPr>
        <p:txBody>
          <a:bodyPr/>
          <a:lstStyle/>
          <a:p>
            <a:endParaRPr lang="es-CO" dirty="0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4637"/>
          </a:xfrm>
          <a:prstGeom prst="rect">
            <a:avLst/>
          </a:prstGeom>
        </p:spPr>
        <p:txBody>
          <a:bodyPr/>
          <a:lstStyle/>
          <a:p>
            <a:fld id="{46376108-57EF-4CFC-B991-23A8031593B7}" type="slidenum">
              <a:rPr lang="es-CO" smtClean="0"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260122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8650" y="274638"/>
            <a:ext cx="7886700" cy="993775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4637"/>
          </a:xfrm>
          <a:prstGeom prst="rect">
            <a:avLst/>
          </a:prstGeom>
        </p:spPr>
        <p:txBody>
          <a:bodyPr/>
          <a:lstStyle/>
          <a:p>
            <a:fld id="{5BFBB947-EBA6-45CF-B740-F781BA810C8E}" type="datetimeFigureOut">
              <a:rPr lang="es-CO" smtClean="0"/>
              <a:t>2/09/2024</a:t>
            </a:fld>
            <a:endParaRPr lang="es-CO" dirty="0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4637"/>
          </a:xfrm>
          <a:prstGeom prst="rect">
            <a:avLst/>
          </a:prstGeom>
        </p:spPr>
        <p:txBody>
          <a:bodyPr/>
          <a:lstStyle/>
          <a:p>
            <a:endParaRPr lang="es-CO" dirty="0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4637"/>
          </a:xfrm>
          <a:prstGeom prst="rect">
            <a:avLst/>
          </a:prstGeom>
        </p:spPr>
        <p:txBody>
          <a:bodyPr/>
          <a:lstStyle/>
          <a:p>
            <a:fld id="{46376108-57EF-4CFC-B991-23A8031593B7}" type="slidenum">
              <a:rPr lang="es-CO" smtClean="0"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1875138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4637"/>
          </a:xfrm>
          <a:prstGeom prst="rect">
            <a:avLst/>
          </a:prstGeom>
        </p:spPr>
        <p:txBody>
          <a:bodyPr/>
          <a:lstStyle/>
          <a:p>
            <a:fld id="{5BFBB947-EBA6-45CF-B740-F781BA810C8E}" type="datetimeFigureOut">
              <a:rPr lang="es-CO" smtClean="0"/>
              <a:t>2/09/2024</a:t>
            </a:fld>
            <a:endParaRPr lang="es-CO" dirty="0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4637"/>
          </a:xfrm>
          <a:prstGeom prst="rect">
            <a:avLst/>
          </a:prstGeom>
        </p:spPr>
        <p:txBody>
          <a:bodyPr/>
          <a:lstStyle/>
          <a:p>
            <a:endParaRPr lang="es-C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4637"/>
          </a:xfrm>
          <a:prstGeom prst="rect">
            <a:avLst/>
          </a:prstGeom>
        </p:spPr>
        <p:txBody>
          <a:bodyPr/>
          <a:lstStyle/>
          <a:p>
            <a:fld id="{46376108-57EF-4CFC-B991-23A8031593B7}" type="slidenum">
              <a:rPr lang="es-CO" smtClean="0"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5312494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30238" y="342900"/>
            <a:ext cx="2949575" cy="120015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887788" y="741363"/>
            <a:ext cx="4629150" cy="36544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630238" y="1543050"/>
            <a:ext cx="2949575" cy="28590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4637"/>
          </a:xfrm>
          <a:prstGeom prst="rect">
            <a:avLst/>
          </a:prstGeom>
        </p:spPr>
        <p:txBody>
          <a:bodyPr/>
          <a:lstStyle/>
          <a:p>
            <a:fld id="{5BFBB947-EBA6-45CF-B740-F781BA810C8E}" type="datetimeFigureOut">
              <a:rPr lang="es-CO" smtClean="0"/>
              <a:t>2/09/2024</a:t>
            </a:fld>
            <a:endParaRPr lang="es-CO" dirty="0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4637"/>
          </a:xfrm>
          <a:prstGeom prst="rect">
            <a:avLst/>
          </a:prstGeom>
        </p:spPr>
        <p:txBody>
          <a:bodyPr/>
          <a:lstStyle/>
          <a:p>
            <a:endParaRPr lang="es-CO" dirty="0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4637"/>
          </a:xfrm>
          <a:prstGeom prst="rect">
            <a:avLst/>
          </a:prstGeom>
        </p:spPr>
        <p:txBody>
          <a:bodyPr/>
          <a:lstStyle/>
          <a:p>
            <a:fld id="{46376108-57EF-4CFC-B991-23A8031593B7}" type="slidenum">
              <a:rPr lang="es-CO" smtClean="0"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30820365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30238" y="342900"/>
            <a:ext cx="2949575" cy="120015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3887788" y="741363"/>
            <a:ext cx="4629150" cy="36544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O" dirty="0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630238" y="1543050"/>
            <a:ext cx="2949575" cy="28590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4637"/>
          </a:xfrm>
          <a:prstGeom prst="rect">
            <a:avLst/>
          </a:prstGeom>
        </p:spPr>
        <p:txBody>
          <a:bodyPr/>
          <a:lstStyle/>
          <a:p>
            <a:fld id="{5BFBB947-EBA6-45CF-B740-F781BA810C8E}" type="datetimeFigureOut">
              <a:rPr lang="es-CO" smtClean="0"/>
              <a:t>2/09/2024</a:t>
            </a:fld>
            <a:endParaRPr lang="es-CO" dirty="0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4637"/>
          </a:xfrm>
          <a:prstGeom prst="rect">
            <a:avLst/>
          </a:prstGeom>
        </p:spPr>
        <p:txBody>
          <a:bodyPr/>
          <a:lstStyle/>
          <a:p>
            <a:endParaRPr lang="es-CO" dirty="0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4637"/>
          </a:xfrm>
          <a:prstGeom prst="rect">
            <a:avLst/>
          </a:prstGeom>
        </p:spPr>
        <p:txBody>
          <a:bodyPr/>
          <a:lstStyle/>
          <a:p>
            <a:fld id="{46376108-57EF-4CFC-B991-23A8031593B7}" type="slidenum">
              <a:rPr lang="es-CO" smtClean="0"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1488105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image" Target="../media/image2.jpg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image" Target="../media/image3.jpg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/Relationships>
</file>

<file path=ppt/slideMasters/_rels/slideMaster4.xml.rels><?xml version="1.0" encoding="UTF-8" standalone="yes"?>
<Relationships xmlns="http://schemas.openxmlformats.org/package/2006/relationships"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36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9.xml"/><Relationship Id="rId2" Type="http://schemas.openxmlformats.org/officeDocument/2006/relationships/slideLayout" Target="../slideLayouts/slideLayout38.xml"/><Relationship Id="rId1" Type="http://schemas.openxmlformats.org/officeDocument/2006/relationships/slideLayout" Target="../slideLayouts/slideLayout37.xml"/><Relationship Id="rId5" Type="http://schemas.openxmlformats.org/officeDocument/2006/relationships/image" Target="../media/image5.jpg"/><Relationship Id="rId4" Type="http://schemas.openxmlformats.org/officeDocument/2006/relationships/theme" Target="../theme/theme5.xml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2.xml"/><Relationship Id="rId2" Type="http://schemas.openxmlformats.org/officeDocument/2006/relationships/slideLayout" Target="../slideLayouts/slideLayout41.xml"/><Relationship Id="rId1" Type="http://schemas.openxmlformats.org/officeDocument/2006/relationships/slideLayout" Target="../slideLayouts/slideLayout40.xml"/><Relationship Id="rId6" Type="http://schemas.openxmlformats.org/officeDocument/2006/relationships/image" Target="../media/image5.jpg"/><Relationship Id="rId5" Type="http://schemas.openxmlformats.org/officeDocument/2006/relationships/theme" Target="../theme/theme6.xml"/><Relationship Id="rId4" Type="http://schemas.openxmlformats.org/officeDocument/2006/relationships/slideLayout" Target="../slideLayouts/slideLayout4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/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588" y="893"/>
            <a:ext cx="9140824" cy="51417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9226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715" r:id="rId12"/>
    <p:sldLayoutId id="2147483722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16" y="571"/>
            <a:ext cx="9141968" cy="51423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69011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44" y="250"/>
            <a:ext cx="9143111" cy="5142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74966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2915816" y="2307"/>
            <a:ext cx="5770984" cy="46320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dirty="0"/>
              <a:t>Modifiez le style du titre</a:t>
            </a:r>
            <a:endParaRPr lang="en-US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15" name="Rectangle 14"/>
          <p:cNvSpPr/>
          <p:nvPr/>
        </p:nvSpPr>
        <p:spPr>
          <a:xfrm rot="5400000">
            <a:off x="8678099" y="4338401"/>
            <a:ext cx="1430200" cy="230832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© Copyright Showeet.com</a:t>
            </a:r>
          </a:p>
        </p:txBody>
      </p:sp>
    </p:spTree>
    <p:extLst>
      <p:ext uri="{BB962C8B-B14F-4D97-AF65-F5344CB8AC3E}">
        <p14:creationId xmlns:p14="http://schemas.microsoft.com/office/powerpoint/2010/main" val="26179686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</p:sldLayoutIdLst>
  <p:txStyles>
    <p:titleStyle>
      <a:lvl1pPr algn="r" defTabSz="685800" rtl="0" eaLnBrk="1" latinLnBrk="0" hangingPunct="1">
        <a:spcBef>
          <a:spcPct val="0"/>
        </a:spcBef>
        <a:buNone/>
        <a:defRPr sz="1500" b="1" kern="1200" cap="small" normalizeH="0" baseline="0">
          <a:solidFill>
            <a:schemeClr val="accent1"/>
          </a:solidFill>
          <a:latin typeface="Verdana" pitchFamily="34" charset="0"/>
          <a:ea typeface="+mj-ea"/>
          <a:cs typeface="+mj-cs"/>
        </a:defRPr>
      </a:lvl1pPr>
    </p:titleStyle>
    <p:bodyStyle>
      <a:lvl1pPr marL="257175" indent="-257175" algn="l" defTabSz="6858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defTabSz="685800" rtl="0" eaLnBrk="1" latinLnBrk="0" hangingPunct="1">
        <a:spcBef>
          <a:spcPct val="20000"/>
        </a:spcBef>
        <a:buFont typeface="Arial" pitchFamily="34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spcBef>
          <a:spcPct val="20000"/>
        </a:spcBef>
        <a:buFont typeface="Arial" pitchFamily="34" charset="0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spcBef>
          <a:spcPct val="20000"/>
        </a:spcBef>
        <a:buFont typeface="Arial" pitchFamily="34" charset="0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894"/>
            <a:ext cx="9140824" cy="51417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31509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1" r:id="rId1"/>
    <p:sldLayoutId id="2147483713" r:id="rId2"/>
    <p:sldLayoutId id="2147483714" r:id="rId3"/>
  </p:sldLayoutIdLst>
  <p:txStyles>
    <p:titleStyle>
      <a:lvl1pPr algn="l" defTabSz="914378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8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2" indent="-228594" algn="l" defTabSz="91437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8" indent="-228594" algn="l" defTabSz="91437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5" indent="-228594" algn="l" defTabSz="91437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O"/>
      </a:defPPr>
      <a:lvl1pPr marL="0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8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2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894"/>
            <a:ext cx="9140824" cy="51417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69353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7" r:id="rId1"/>
    <p:sldLayoutId id="2147483719" r:id="rId2"/>
    <p:sldLayoutId id="2147483720" r:id="rId3"/>
    <p:sldLayoutId id="2147483721" r:id="rId4"/>
  </p:sldLayoutIdLst>
  <p:txStyles>
    <p:titleStyle>
      <a:lvl1pPr algn="l" defTabSz="914378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8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2" indent="-228594" algn="l" defTabSz="91437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8" indent="-228594" algn="l" defTabSz="91437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5" indent="-228594" algn="l" defTabSz="91437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O"/>
      </a:defPPr>
      <a:lvl1pPr marL="0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8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2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143" y="0"/>
            <a:ext cx="9141714" cy="51435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48CBAAF1-7E16-446C-BD64-855D1B61C32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387" b="18705"/>
          <a:stretch/>
        </p:blipFill>
        <p:spPr>
          <a:xfrm>
            <a:off x="-765524" y="0"/>
            <a:ext cx="6862812" cy="3859619"/>
          </a:xfrm>
          <a:prstGeom prst="rect">
            <a:avLst/>
          </a:prstGeom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301E29B9-357B-4272-BDC6-81DDE3937246}"/>
              </a:ext>
            </a:extLst>
          </p:cNvPr>
          <p:cNvSpPr txBox="1"/>
          <p:nvPr/>
        </p:nvSpPr>
        <p:spPr>
          <a:xfrm>
            <a:off x="6012681" y="2202418"/>
            <a:ext cx="2867549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800" b="1" dirty="0"/>
              <a:t>ESTRUCTURA PLANEACIÓN ESTRATÉGICA 2021 -2024</a:t>
            </a:r>
          </a:p>
          <a:p>
            <a:pPr algn="ctr"/>
            <a:r>
              <a:rPr lang="es-ES" sz="1800" b="1" dirty="0"/>
              <a:t>POA 2021</a:t>
            </a:r>
          </a:p>
          <a:p>
            <a:pPr algn="ctr"/>
            <a:endParaRPr lang="es-ES" sz="1800" b="1" dirty="0"/>
          </a:p>
          <a:p>
            <a:pPr algn="ctr"/>
            <a:r>
              <a:rPr lang="es-ES" sz="1800" b="1" dirty="0"/>
              <a:t>Resultados seguimiento tercer trimestre 2021</a:t>
            </a:r>
            <a:endParaRPr lang="es-CO" sz="1800" b="1" dirty="0"/>
          </a:p>
        </p:txBody>
      </p:sp>
    </p:spTree>
    <p:extLst>
      <p:ext uri="{BB962C8B-B14F-4D97-AF65-F5344CB8AC3E}">
        <p14:creationId xmlns:p14="http://schemas.microsoft.com/office/powerpoint/2010/main" val="14117839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ubtitle 3">
            <a:extLst>
              <a:ext uri="{FF2B5EF4-FFF2-40B4-BE49-F238E27FC236}">
                <a16:creationId xmlns:a16="http://schemas.microsoft.com/office/drawing/2014/main" id="{0DD72132-6FD3-4995-8B6F-56EF055299DF}"/>
              </a:ext>
            </a:extLst>
          </p:cNvPr>
          <p:cNvSpPr txBox="1">
            <a:spLocks/>
          </p:cNvSpPr>
          <p:nvPr/>
        </p:nvSpPr>
        <p:spPr>
          <a:xfrm rot="16200000">
            <a:off x="22563" y="2484118"/>
            <a:ext cx="1411056" cy="196181"/>
          </a:xfrm>
          <a:prstGeom prst="rect">
            <a:avLst/>
          </a:prstGeom>
        </p:spPr>
        <p:txBody>
          <a:bodyPr vert="horz" lIns="51435" tIns="25718" rIns="51435" bIns="25718" rtlCol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defTabSz="385763">
              <a:spcBef>
                <a:spcPts val="422"/>
              </a:spcBef>
              <a:buNone/>
              <a:defRPr/>
            </a:pPr>
            <a:r>
              <a:rPr lang="es-CO" sz="1013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 PERSPECTIVAS</a:t>
            </a:r>
          </a:p>
        </p:txBody>
      </p:sp>
      <p:sp>
        <p:nvSpPr>
          <p:cNvPr id="12" name="Subtitle 3">
            <a:extLst>
              <a:ext uri="{FF2B5EF4-FFF2-40B4-BE49-F238E27FC236}">
                <a16:creationId xmlns:a16="http://schemas.microsoft.com/office/drawing/2014/main" id="{7ABEC822-0720-4FF2-8C04-D9DC635F8E8E}"/>
              </a:ext>
            </a:extLst>
          </p:cNvPr>
          <p:cNvSpPr txBox="1">
            <a:spLocks/>
          </p:cNvSpPr>
          <p:nvPr/>
        </p:nvSpPr>
        <p:spPr>
          <a:xfrm rot="16200000">
            <a:off x="1373414" y="2354470"/>
            <a:ext cx="1379492" cy="256216"/>
          </a:xfrm>
          <a:prstGeom prst="rect">
            <a:avLst/>
          </a:prstGeom>
        </p:spPr>
        <p:txBody>
          <a:bodyPr/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514350">
              <a:spcBef>
                <a:spcPts val="563"/>
              </a:spcBef>
              <a:defRPr/>
            </a:pPr>
            <a:r>
              <a:rPr lang="es-CO" sz="1013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 OBJETIVOS</a:t>
            </a:r>
          </a:p>
        </p:txBody>
      </p:sp>
      <p:sp>
        <p:nvSpPr>
          <p:cNvPr id="17" name="Flecha: curvada hacia la izquierda 16">
            <a:extLst>
              <a:ext uri="{FF2B5EF4-FFF2-40B4-BE49-F238E27FC236}">
                <a16:creationId xmlns:a16="http://schemas.microsoft.com/office/drawing/2014/main" id="{2A249923-1104-4C81-8810-0E83C68512F7}"/>
              </a:ext>
            </a:extLst>
          </p:cNvPr>
          <p:cNvSpPr/>
          <p:nvPr/>
        </p:nvSpPr>
        <p:spPr>
          <a:xfrm rot="10800000">
            <a:off x="2167975" y="3350668"/>
            <a:ext cx="141209" cy="211058"/>
          </a:xfrm>
          <a:prstGeom prst="curvedLeftArrow">
            <a:avLst/>
          </a:prstGeom>
          <a:solidFill>
            <a:srgbClr val="ED7D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s-CO" sz="1013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Flecha: curvada hacia la izquierda 17">
            <a:extLst>
              <a:ext uri="{FF2B5EF4-FFF2-40B4-BE49-F238E27FC236}">
                <a16:creationId xmlns:a16="http://schemas.microsoft.com/office/drawing/2014/main" id="{B4276292-C4DA-4FF6-995E-4043A38FA8CD}"/>
              </a:ext>
            </a:extLst>
          </p:cNvPr>
          <p:cNvSpPr/>
          <p:nvPr/>
        </p:nvSpPr>
        <p:spPr>
          <a:xfrm rot="10800000">
            <a:off x="2166324" y="2924368"/>
            <a:ext cx="141209" cy="211058"/>
          </a:xfrm>
          <a:prstGeom prst="curvedLeftArrow">
            <a:avLst/>
          </a:prstGeom>
          <a:solidFill>
            <a:srgbClr val="ED7D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s-CO" sz="1013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3" name="CuadroTexto 42">
            <a:extLst>
              <a:ext uri="{FF2B5EF4-FFF2-40B4-BE49-F238E27FC236}">
                <a16:creationId xmlns:a16="http://schemas.microsoft.com/office/drawing/2014/main" id="{B587957F-E104-445C-A025-5E490962B2B4}"/>
              </a:ext>
            </a:extLst>
          </p:cNvPr>
          <p:cNvSpPr txBox="1"/>
          <p:nvPr/>
        </p:nvSpPr>
        <p:spPr>
          <a:xfrm>
            <a:off x="6444851" y="8049"/>
            <a:ext cx="768962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900" b="1" dirty="0"/>
              <a:t>DIRECCIÓN</a:t>
            </a:r>
          </a:p>
        </p:txBody>
      </p:sp>
      <p:sp>
        <p:nvSpPr>
          <p:cNvPr id="44" name="CuadroTexto 43">
            <a:extLst>
              <a:ext uri="{FF2B5EF4-FFF2-40B4-BE49-F238E27FC236}">
                <a16:creationId xmlns:a16="http://schemas.microsoft.com/office/drawing/2014/main" id="{072B49F8-C731-48EC-A165-3BD8DA08204F}"/>
              </a:ext>
            </a:extLst>
          </p:cNvPr>
          <p:cNvSpPr txBox="1"/>
          <p:nvPr/>
        </p:nvSpPr>
        <p:spPr>
          <a:xfrm>
            <a:off x="5545497" y="18104"/>
            <a:ext cx="969317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900" b="1" dirty="0"/>
              <a:t># ESTRATEGIAS</a:t>
            </a:r>
          </a:p>
        </p:txBody>
      </p:sp>
      <p:sp>
        <p:nvSpPr>
          <p:cNvPr id="45" name="CuadroTexto 44">
            <a:extLst>
              <a:ext uri="{FF2B5EF4-FFF2-40B4-BE49-F238E27FC236}">
                <a16:creationId xmlns:a16="http://schemas.microsoft.com/office/drawing/2014/main" id="{D19DB888-E5CA-4506-98A8-88CF414F6A44}"/>
              </a:ext>
            </a:extLst>
          </p:cNvPr>
          <p:cNvSpPr txBox="1"/>
          <p:nvPr/>
        </p:nvSpPr>
        <p:spPr>
          <a:xfrm>
            <a:off x="7101923" y="9702"/>
            <a:ext cx="941919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900" b="1" dirty="0"/>
              <a:t># ACTIVIDADES</a:t>
            </a:r>
          </a:p>
        </p:txBody>
      </p:sp>
      <p:grpSp>
        <p:nvGrpSpPr>
          <p:cNvPr id="119" name="Grupo 118">
            <a:extLst>
              <a:ext uri="{FF2B5EF4-FFF2-40B4-BE49-F238E27FC236}">
                <a16:creationId xmlns:a16="http://schemas.microsoft.com/office/drawing/2014/main" id="{D06B06AC-984B-4BA6-84A0-DB07456F01E4}"/>
              </a:ext>
            </a:extLst>
          </p:cNvPr>
          <p:cNvGrpSpPr/>
          <p:nvPr/>
        </p:nvGrpSpPr>
        <p:grpSpPr>
          <a:xfrm>
            <a:off x="891954" y="4093304"/>
            <a:ext cx="6779692" cy="812807"/>
            <a:chOff x="922572" y="5711738"/>
            <a:chExt cx="9039589" cy="1083743"/>
          </a:xfrm>
        </p:grpSpPr>
        <p:sp>
          <p:nvSpPr>
            <p:cNvPr id="8" name="Forma libre: forma 7">
              <a:extLst>
                <a:ext uri="{FF2B5EF4-FFF2-40B4-BE49-F238E27FC236}">
                  <a16:creationId xmlns:a16="http://schemas.microsoft.com/office/drawing/2014/main" id="{5CDB6492-582D-4BF8-AF0E-E6A53C0D14DC}"/>
                </a:ext>
              </a:extLst>
            </p:cNvPr>
            <p:cNvSpPr/>
            <p:nvPr/>
          </p:nvSpPr>
          <p:spPr>
            <a:xfrm>
              <a:off x="2840892" y="6443799"/>
              <a:ext cx="4321946" cy="351682"/>
            </a:xfrm>
            <a:custGeom>
              <a:avLst/>
              <a:gdLst>
                <a:gd name="connsiteX0" fmla="*/ 0 w 1022257"/>
                <a:gd name="connsiteY0" fmla="*/ 29806 h 298058"/>
                <a:gd name="connsiteX1" fmla="*/ 29806 w 1022257"/>
                <a:gd name="connsiteY1" fmla="*/ 0 h 298058"/>
                <a:gd name="connsiteX2" fmla="*/ 992451 w 1022257"/>
                <a:gd name="connsiteY2" fmla="*/ 0 h 298058"/>
                <a:gd name="connsiteX3" fmla="*/ 1022257 w 1022257"/>
                <a:gd name="connsiteY3" fmla="*/ 29806 h 298058"/>
                <a:gd name="connsiteX4" fmla="*/ 1022257 w 1022257"/>
                <a:gd name="connsiteY4" fmla="*/ 268252 h 298058"/>
                <a:gd name="connsiteX5" fmla="*/ 992451 w 1022257"/>
                <a:gd name="connsiteY5" fmla="*/ 298058 h 298058"/>
                <a:gd name="connsiteX6" fmla="*/ 29806 w 1022257"/>
                <a:gd name="connsiteY6" fmla="*/ 298058 h 298058"/>
                <a:gd name="connsiteX7" fmla="*/ 0 w 1022257"/>
                <a:gd name="connsiteY7" fmla="*/ 268252 h 298058"/>
                <a:gd name="connsiteX8" fmla="*/ 0 w 1022257"/>
                <a:gd name="connsiteY8" fmla="*/ 29806 h 2980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22257" h="298058">
                  <a:moveTo>
                    <a:pt x="0" y="29806"/>
                  </a:moveTo>
                  <a:cubicBezTo>
                    <a:pt x="0" y="13345"/>
                    <a:pt x="13345" y="0"/>
                    <a:pt x="29806" y="0"/>
                  </a:cubicBezTo>
                  <a:lnTo>
                    <a:pt x="992451" y="0"/>
                  </a:lnTo>
                  <a:cubicBezTo>
                    <a:pt x="1008912" y="0"/>
                    <a:pt x="1022257" y="13345"/>
                    <a:pt x="1022257" y="29806"/>
                  </a:cubicBezTo>
                  <a:lnTo>
                    <a:pt x="1022257" y="268252"/>
                  </a:lnTo>
                  <a:cubicBezTo>
                    <a:pt x="1022257" y="284713"/>
                    <a:pt x="1008912" y="298058"/>
                    <a:pt x="992451" y="298058"/>
                  </a:cubicBezTo>
                  <a:lnTo>
                    <a:pt x="29806" y="298058"/>
                  </a:lnTo>
                  <a:cubicBezTo>
                    <a:pt x="13345" y="298058"/>
                    <a:pt x="0" y="284713"/>
                    <a:pt x="0" y="268252"/>
                  </a:cubicBezTo>
                  <a:lnTo>
                    <a:pt x="0" y="29806"/>
                  </a:lnTo>
                  <a:close/>
                </a:path>
              </a:pathLst>
            </a:custGeom>
            <a:solidFill>
              <a:srgbClr val="FFBDC2">
                <a:alpha val="89804"/>
              </a:srgbClr>
            </a:solidFill>
            <a:ln>
              <a:noFill/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7770" tIns="13484" rIns="17770" bIns="13484" numCol="1" spcCol="1270" anchor="ctr" anchorCtr="0">
              <a:noAutofit/>
            </a:bodyPr>
            <a:lstStyle/>
            <a:p>
              <a:pPr>
                <a:defRPr/>
              </a:pPr>
              <a:r>
                <a:rPr lang="es-CO" sz="788" b="1" dirty="0">
                  <a:solidFill>
                    <a:srgbClr val="E7E6E6">
                      <a:lumMod val="25000"/>
                    </a:srgbClr>
                  </a:solidFill>
                  <a:latin typeface="Arial" panose="020B0604020202020204" pitchFamily="34" charset="0"/>
                  <a:ea typeface="Open Sans" panose="020B0606030504020204" pitchFamily="34" charset="0"/>
                  <a:cs typeface="Arial" panose="020B0604020202020204" pitchFamily="34" charset="0"/>
                </a:rPr>
                <a:t> 1. </a:t>
              </a:r>
              <a:r>
                <a:rPr lang="es-MX" sz="788" b="1" dirty="0">
                  <a:solidFill>
                    <a:srgbClr val="E7E6E6">
                      <a:lumMod val="25000"/>
                    </a:srgbClr>
                  </a:solidFill>
                  <a:latin typeface="Arial" panose="020B0604020202020204" pitchFamily="34" charset="0"/>
                  <a:ea typeface="Open Sans" panose="020B0606030504020204" pitchFamily="34" charset="0"/>
                  <a:cs typeface="Arial" panose="020B0604020202020204" pitchFamily="34" charset="0"/>
                </a:rPr>
                <a:t>Consolidar la Cultura Organizacional enfocada en </a:t>
              </a:r>
            </a:p>
            <a:p>
              <a:pPr>
                <a:defRPr/>
              </a:pPr>
              <a:r>
                <a:rPr lang="es-MX" sz="788" b="1" dirty="0">
                  <a:solidFill>
                    <a:srgbClr val="E7E6E6">
                      <a:lumMod val="25000"/>
                    </a:srgbClr>
                  </a:solidFill>
                  <a:latin typeface="Arial" panose="020B0604020202020204" pitchFamily="34" charset="0"/>
                  <a:ea typeface="Open Sans" panose="020B0606030504020204" pitchFamily="34" charset="0"/>
                  <a:cs typeface="Arial" panose="020B0604020202020204" pitchFamily="34" charset="0"/>
                </a:rPr>
                <a:t>la Humanización del Servicio</a:t>
              </a:r>
              <a:r>
                <a:rPr lang="es-CO" sz="788" b="1" dirty="0">
                  <a:solidFill>
                    <a:srgbClr val="E7E6E6">
                      <a:lumMod val="25000"/>
                    </a:srgbClr>
                  </a:solidFill>
                  <a:latin typeface="Arial" panose="020B0604020202020204" pitchFamily="34" charset="0"/>
                  <a:ea typeface="Open Sans" panose="020B0606030504020204" pitchFamily="34" charset="0"/>
                  <a:cs typeface="Arial" panose="020B0604020202020204" pitchFamily="34" charset="0"/>
                </a:rPr>
                <a:t>.</a:t>
              </a:r>
              <a:endParaRPr lang="es-MX" sz="788" b="1" dirty="0">
                <a:solidFill>
                  <a:srgbClr val="E7E6E6">
                    <a:lumMod val="25000"/>
                  </a:srgbClr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9" name="Forma libre: forma 8">
              <a:extLst>
                <a:ext uri="{FF2B5EF4-FFF2-40B4-BE49-F238E27FC236}">
                  <a16:creationId xmlns:a16="http://schemas.microsoft.com/office/drawing/2014/main" id="{09AAA24B-691F-4391-A6C4-B580D483C186}"/>
                </a:ext>
              </a:extLst>
            </p:cNvPr>
            <p:cNvSpPr/>
            <p:nvPr/>
          </p:nvSpPr>
          <p:spPr>
            <a:xfrm>
              <a:off x="2837619" y="5822251"/>
              <a:ext cx="4336201" cy="579451"/>
            </a:xfrm>
            <a:custGeom>
              <a:avLst/>
              <a:gdLst>
                <a:gd name="connsiteX0" fmla="*/ 0 w 1022257"/>
                <a:gd name="connsiteY0" fmla="*/ 29806 h 298058"/>
                <a:gd name="connsiteX1" fmla="*/ 29806 w 1022257"/>
                <a:gd name="connsiteY1" fmla="*/ 0 h 298058"/>
                <a:gd name="connsiteX2" fmla="*/ 992451 w 1022257"/>
                <a:gd name="connsiteY2" fmla="*/ 0 h 298058"/>
                <a:gd name="connsiteX3" fmla="*/ 1022257 w 1022257"/>
                <a:gd name="connsiteY3" fmla="*/ 29806 h 298058"/>
                <a:gd name="connsiteX4" fmla="*/ 1022257 w 1022257"/>
                <a:gd name="connsiteY4" fmla="*/ 268252 h 298058"/>
                <a:gd name="connsiteX5" fmla="*/ 992451 w 1022257"/>
                <a:gd name="connsiteY5" fmla="*/ 298058 h 298058"/>
                <a:gd name="connsiteX6" fmla="*/ 29806 w 1022257"/>
                <a:gd name="connsiteY6" fmla="*/ 298058 h 298058"/>
                <a:gd name="connsiteX7" fmla="*/ 0 w 1022257"/>
                <a:gd name="connsiteY7" fmla="*/ 268252 h 298058"/>
                <a:gd name="connsiteX8" fmla="*/ 0 w 1022257"/>
                <a:gd name="connsiteY8" fmla="*/ 29806 h 2980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22257" h="298058">
                  <a:moveTo>
                    <a:pt x="0" y="29806"/>
                  </a:moveTo>
                  <a:cubicBezTo>
                    <a:pt x="0" y="13345"/>
                    <a:pt x="13345" y="0"/>
                    <a:pt x="29806" y="0"/>
                  </a:cubicBezTo>
                  <a:lnTo>
                    <a:pt x="992451" y="0"/>
                  </a:lnTo>
                  <a:cubicBezTo>
                    <a:pt x="1008912" y="0"/>
                    <a:pt x="1022257" y="13345"/>
                    <a:pt x="1022257" y="29806"/>
                  </a:cubicBezTo>
                  <a:lnTo>
                    <a:pt x="1022257" y="268252"/>
                  </a:lnTo>
                  <a:cubicBezTo>
                    <a:pt x="1022257" y="284713"/>
                    <a:pt x="1008912" y="298058"/>
                    <a:pt x="992451" y="298058"/>
                  </a:cubicBezTo>
                  <a:lnTo>
                    <a:pt x="29806" y="298058"/>
                  </a:lnTo>
                  <a:cubicBezTo>
                    <a:pt x="13345" y="298058"/>
                    <a:pt x="0" y="284713"/>
                    <a:pt x="0" y="268252"/>
                  </a:cubicBezTo>
                  <a:lnTo>
                    <a:pt x="0" y="29806"/>
                  </a:lnTo>
                  <a:close/>
                </a:path>
              </a:pathLst>
            </a:custGeom>
            <a:solidFill>
              <a:srgbClr val="FFBDC2">
                <a:alpha val="89804"/>
              </a:srgbClr>
            </a:solidFill>
            <a:ln>
              <a:noFill/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7770" tIns="13484" rIns="17770" bIns="13484" numCol="1" spcCol="1270" anchor="ctr" anchorCtr="0">
              <a:noAutofit/>
            </a:bodyPr>
            <a:lstStyle/>
            <a:p>
              <a:pPr>
                <a:defRPr/>
              </a:pPr>
              <a:r>
                <a:rPr lang="es-CO" sz="788" b="1" dirty="0">
                  <a:solidFill>
                    <a:srgbClr val="E7E6E6">
                      <a:lumMod val="25000"/>
                    </a:srgbClr>
                  </a:solidFill>
                  <a:latin typeface="Arial" panose="020B0604020202020204" pitchFamily="34" charset="0"/>
                  <a:ea typeface="Open Sans" panose="020B0606030504020204" pitchFamily="34" charset="0"/>
                  <a:cs typeface="Arial" panose="020B0604020202020204" pitchFamily="34" charset="0"/>
                </a:rPr>
                <a:t>2. Fortalecer los sistemas de información, infraestructura </a:t>
              </a:r>
            </a:p>
            <a:p>
              <a:pPr>
                <a:defRPr/>
              </a:pPr>
              <a:r>
                <a:rPr lang="es-CO" sz="788" b="1" dirty="0">
                  <a:solidFill>
                    <a:srgbClr val="E7E6E6">
                      <a:lumMod val="25000"/>
                    </a:srgbClr>
                  </a:solidFill>
                  <a:latin typeface="Arial" panose="020B0604020202020204" pitchFamily="34" charset="0"/>
                  <a:ea typeface="Open Sans" panose="020B0606030504020204" pitchFamily="34" charset="0"/>
                  <a:cs typeface="Arial" panose="020B0604020202020204" pitchFamily="34" charset="0"/>
                </a:rPr>
                <a:t>tecnológica y redes de  comunicación.</a:t>
              </a:r>
              <a:endParaRPr lang="es-MX" sz="788" b="1" dirty="0">
                <a:solidFill>
                  <a:srgbClr val="E7E6E6">
                    <a:lumMod val="25000"/>
                  </a:srgbClr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5" name="Flecha: curvada hacia la izquierda 14">
              <a:extLst>
                <a:ext uri="{FF2B5EF4-FFF2-40B4-BE49-F238E27FC236}">
                  <a16:creationId xmlns:a16="http://schemas.microsoft.com/office/drawing/2014/main" id="{D6AA3310-8240-448A-895C-38ABD2E6FE15}"/>
                </a:ext>
              </a:extLst>
            </p:cNvPr>
            <p:cNvSpPr/>
            <p:nvPr/>
          </p:nvSpPr>
          <p:spPr>
            <a:xfrm rot="10800000">
              <a:off x="2662494" y="6280424"/>
              <a:ext cx="188279" cy="281410"/>
            </a:xfrm>
            <a:prstGeom prst="curvedLeftArrow">
              <a:avLst/>
            </a:prstGeom>
            <a:solidFill>
              <a:srgbClr val="FF5E6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s-CO" sz="1013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6" name="Flecha: curvada hacia la izquierda 15">
              <a:extLst>
                <a:ext uri="{FF2B5EF4-FFF2-40B4-BE49-F238E27FC236}">
                  <a16:creationId xmlns:a16="http://schemas.microsoft.com/office/drawing/2014/main" id="{6C970BE0-6BA7-4EB1-9139-0824394EFC12}"/>
                </a:ext>
              </a:extLst>
            </p:cNvPr>
            <p:cNvSpPr/>
            <p:nvPr/>
          </p:nvSpPr>
          <p:spPr>
            <a:xfrm rot="10800000">
              <a:off x="2645843" y="5711738"/>
              <a:ext cx="188279" cy="281410"/>
            </a:xfrm>
            <a:prstGeom prst="curvedLeftArrow">
              <a:avLst/>
            </a:prstGeom>
            <a:solidFill>
              <a:srgbClr val="FF5E6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s-CO" sz="1013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8" name="Rectángulo 27">
              <a:extLst>
                <a:ext uri="{FF2B5EF4-FFF2-40B4-BE49-F238E27FC236}">
                  <a16:creationId xmlns:a16="http://schemas.microsoft.com/office/drawing/2014/main" id="{93815680-FDFD-4CE2-9101-1F23E9694CE2}"/>
                </a:ext>
              </a:extLst>
            </p:cNvPr>
            <p:cNvSpPr/>
            <p:nvPr/>
          </p:nvSpPr>
          <p:spPr>
            <a:xfrm>
              <a:off x="922572" y="5852443"/>
              <a:ext cx="1390796" cy="943036"/>
            </a:xfrm>
            <a:prstGeom prst="rect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000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defRPr/>
              </a:pPr>
              <a:r>
                <a:rPr lang="es-CO" sz="788" b="1" dirty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1. APRENDIZAJE Y CRECIMIENTO</a:t>
              </a:r>
            </a:p>
          </p:txBody>
        </p:sp>
        <p:sp>
          <p:nvSpPr>
            <p:cNvPr id="40" name="Forma libre: forma 39">
              <a:extLst>
                <a:ext uri="{FF2B5EF4-FFF2-40B4-BE49-F238E27FC236}">
                  <a16:creationId xmlns:a16="http://schemas.microsoft.com/office/drawing/2014/main" id="{E7450FEE-D173-4528-B236-7B78DBAC2C2F}"/>
                </a:ext>
              </a:extLst>
            </p:cNvPr>
            <p:cNvSpPr/>
            <p:nvPr/>
          </p:nvSpPr>
          <p:spPr>
            <a:xfrm>
              <a:off x="8628162" y="6450203"/>
              <a:ext cx="380869" cy="345277"/>
            </a:xfrm>
            <a:custGeom>
              <a:avLst/>
              <a:gdLst>
                <a:gd name="connsiteX0" fmla="*/ 0 w 1022257"/>
                <a:gd name="connsiteY0" fmla="*/ 29806 h 298058"/>
                <a:gd name="connsiteX1" fmla="*/ 29806 w 1022257"/>
                <a:gd name="connsiteY1" fmla="*/ 0 h 298058"/>
                <a:gd name="connsiteX2" fmla="*/ 992451 w 1022257"/>
                <a:gd name="connsiteY2" fmla="*/ 0 h 298058"/>
                <a:gd name="connsiteX3" fmla="*/ 1022257 w 1022257"/>
                <a:gd name="connsiteY3" fmla="*/ 29806 h 298058"/>
                <a:gd name="connsiteX4" fmla="*/ 1022257 w 1022257"/>
                <a:gd name="connsiteY4" fmla="*/ 268252 h 298058"/>
                <a:gd name="connsiteX5" fmla="*/ 992451 w 1022257"/>
                <a:gd name="connsiteY5" fmla="*/ 298058 h 298058"/>
                <a:gd name="connsiteX6" fmla="*/ 29806 w 1022257"/>
                <a:gd name="connsiteY6" fmla="*/ 298058 h 298058"/>
                <a:gd name="connsiteX7" fmla="*/ 0 w 1022257"/>
                <a:gd name="connsiteY7" fmla="*/ 268252 h 298058"/>
                <a:gd name="connsiteX8" fmla="*/ 0 w 1022257"/>
                <a:gd name="connsiteY8" fmla="*/ 29806 h 2980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22257" h="298058">
                  <a:moveTo>
                    <a:pt x="0" y="29806"/>
                  </a:moveTo>
                  <a:cubicBezTo>
                    <a:pt x="0" y="13345"/>
                    <a:pt x="13345" y="0"/>
                    <a:pt x="29806" y="0"/>
                  </a:cubicBezTo>
                  <a:lnTo>
                    <a:pt x="992451" y="0"/>
                  </a:lnTo>
                  <a:cubicBezTo>
                    <a:pt x="1008912" y="0"/>
                    <a:pt x="1022257" y="13345"/>
                    <a:pt x="1022257" y="29806"/>
                  </a:cubicBezTo>
                  <a:lnTo>
                    <a:pt x="1022257" y="268252"/>
                  </a:lnTo>
                  <a:cubicBezTo>
                    <a:pt x="1022257" y="284713"/>
                    <a:pt x="1008912" y="298058"/>
                    <a:pt x="992451" y="298058"/>
                  </a:cubicBezTo>
                  <a:lnTo>
                    <a:pt x="29806" y="298058"/>
                  </a:lnTo>
                  <a:cubicBezTo>
                    <a:pt x="13345" y="298058"/>
                    <a:pt x="0" y="284713"/>
                    <a:pt x="0" y="268252"/>
                  </a:cubicBezTo>
                  <a:lnTo>
                    <a:pt x="0" y="29806"/>
                  </a:lnTo>
                  <a:close/>
                </a:path>
              </a:pathLst>
            </a:custGeom>
            <a:solidFill>
              <a:srgbClr val="FFD9D9">
                <a:alpha val="89804"/>
              </a:srgbClr>
            </a:solidFill>
            <a:ln>
              <a:noFill/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7770" tIns="13484" rIns="17770" bIns="13484" numCol="1" spcCol="1270" anchor="ctr" anchorCtr="0">
              <a:noAutofit/>
            </a:bodyPr>
            <a:lstStyle/>
            <a:p>
              <a:pPr algn="ctr">
                <a:defRPr/>
              </a:pPr>
              <a:r>
                <a:rPr lang="es-CO" sz="788" b="1" dirty="0">
                  <a:solidFill>
                    <a:srgbClr val="E7E6E6">
                      <a:lumMod val="25000"/>
                    </a:srgbClr>
                  </a:solidFill>
                  <a:latin typeface="Arial" panose="020B0604020202020204" pitchFamily="34" charset="0"/>
                  <a:ea typeface="Open Sans" panose="020B0606030504020204" pitchFamily="34" charset="0"/>
                  <a:cs typeface="Arial" panose="020B0604020202020204" pitchFamily="34" charset="0"/>
                </a:rPr>
                <a:t>DTH</a:t>
              </a:r>
              <a:endParaRPr lang="es-MX" sz="788" b="1" dirty="0">
                <a:solidFill>
                  <a:srgbClr val="E7E6E6">
                    <a:lumMod val="25000"/>
                  </a:srgbClr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1" name="Forma libre: forma 40">
              <a:extLst>
                <a:ext uri="{FF2B5EF4-FFF2-40B4-BE49-F238E27FC236}">
                  <a16:creationId xmlns:a16="http://schemas.microsoft.com/office/drawing/2014/main" id="{620D7F56-5A83-4F30-B8ED-A788A3007FFD}"/>
                </a:ext>
              </a:extLst>
            </p:cNvPr>
            <p:cNvSpPr/>
            <p:nvPr/>
          </p:nvSpPr>
          <p:spPr>
            <a:xfrm>
              <a:off x="7588263" y="6443799"/>
              <a:ext cx="325243" cy="351682"/>
            </a:xfrm>
            <a:custGeom>
              <a:avLst/>
              <a:gdLst>
                <a:gd name="connsiteX0" fmla="*/ 0 w 1022257"/>
                <a:gd name="connsiteY0" fmla="*/ 29806 h 298058"/>
                <a:gd name="connsiteX1" fmla="*/ 29806 w 1022257"/>
                <a:gd name="connsiteY1" fmla="*/ 0 h 298058"/>
                <a:gd name="connsiteX2" fmla="*/ 992451 w 1022257"/>
                <a:gd name="connsiteY2" fmla="*/ 0 h 298058"/>
                <a:gd name="connsiteX3" fmla="*/ 1022257 w 1022257"/>
                <a:gd name="connsiteY3" fmla="*/ 29806 h 298058"/>
                <a:gd name="connsiteX4" fmla="*/ 1022257 w 1022257"/>
                <a:gd name="connsiteY4" fmla="*/ 268252 h 298058"/>
                <a:gd name="connsiteX5" fmla="*/ 992451 w 1022257"/>
                <a:gd name="connsiteY5" fmla="*/ 298058 h 298058"/>
                <a:gd name="connsiteX6" fmla="*/ 29806 w 1022257"/>
                <a:gd name="connsiteY6" fmla="*/ 298058 h 298058"/>
                <a:gd name="connsiteX7" fmla="*/ 0 w 1022257"/>
                <a:gd name="connsiteY7" fmla="*/ 268252 h 298058"/>
                <a:gd name="connsiteX8" fmla="*/ 0 w 1022257"/>
                <a:gd name="connsiteY8" fmla="*/ 29806 h 2980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22257" h="298058">
                  <a:moveTo>
                    <a:pt x="0" y="29806"/>
                  </a:moveTo>
                  <a:cubicBezTo>
                    <a:pt x="0" y="13345"/>
                    <a:pt x="13345" y="0"/>
                    <a:pt x="29806" y="0"/>
                  </a:cubicBezTo>
                  <a:lnTo>
                    <a:pt x="992451" y="0"/>
                  </a:lnTo>
                  <a:cubicBezTo>
                    <a:pt x="1008912" y="0"/>
                    <a:pt x="1022257" y="13345"/>
                    <a:pt x="1022257" y="29806"/>
                  </a:cubicBezTo>
                  <a:lnTo>
                    <a:pt x="1022257" y="268252"/>
                  </a:lnTo>
                  <a:cubicBezTo>
                    <a:pt x="1022257" y="284713"/>
                    <a:pt x="1008912" y="298058"/>
                    <a:pt x="992451" y="298058"/>
                  </a:cubicBezTo>
                  <a:lnTo>
                    <a:pt x="29806" y="298058"/>
                  </a:lnTo>
                  <a:cubicBezTo>
                    <a:pt x="13345" y="298058"/>
                    <a:pt x="0" y="284713"/>
                    <a:pt x="0" y="268252"/>
                  </a:cubicBezTo>
                  <a:lnTo>
                    <a:pt x="0" y="29806"/>
                  </a:lnTo>
                  <a:close/>
                </a:path>
              </a:pathLst>
            </a:custGeom>
            <a:solidFill>
              <a:srgbClr val="FFD9D9">
                <a:alpha val="89804"/>
              </a:srgbClr>
            </a:solidFill>
            <a:ln>
              <a:noFill/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7770" tIns="13484" rIns="17770" bIns="13484" numCol="1" spcCol="1270" anchor="ctr" anchorCtr="0">
              <a:noAutofit/>
            </a:bodyPr>
            <a:lstStyle/>
            <a:p>
              <a:pPr algn="ctr">
                <a:defRPr/>
              </a:pPr>
              <a:r>
                <a:rPr lang="es-CO" sz="788" b="1" dirty="0">
                  <a:solidFill>
                    <a:srgbClr val="E7E6E6">
                      <a:lumMod val="25000"/>
                    </a:srgbClr>
                  </a:solidFill>
                  <a:latin typeface="Arial" panose="020B0604020202020204" pitchFamily="34" charset="0"/>
                  <a:ea typeface="Open Sans" panose="020B0606030504020204" pitchFamily="34" charset="0"/>
                  <a:cs typeface="Arial" panose="020B0604020202020204" pitchFamily="34" charset="0"/>
                </a:rPr>
                <a:t>4</a:t>
              </a:r>
              <a:endParaRPr lang="es-MX" sz="788" b="1" dirty="0">
                <a:solidFill>
                  <a:srgbClr val="E7E6E6">
                    <a:lumMod val="25000"/>
                  </a:srgbClr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2" name="Forma libre: forma 41">
              <a:extLst>
                <a:ext uri="{FF2B5EF4-FFF2-40B4-BE49-F238E27FC236}">
                  <a16:creationId xmlns:a16="http://schemas.microsoft.com/office/drawing/2014/main" id="{FCB22D97-6B94-4B96-8F9C-CF605652B5A2}"/>
                </a:ext>
              </a:extLst>
            </p:cNvPr>
            <p:cNvSpPr/>
            <p:nvPr/>
          </p:nvSpPr>
          <p:spPr>
            <a:xfrm>
              <a:off x="9636918" y="6443799"/>
              <a:ext cx="325243" cy="351682"/>
            </a:xfrm>
            <a:custGeom>
              <a:avLst/>
              <a:gdLst>
                <a:gd name="connsiteX0" fmla="*/ 0 w 1022257"/>
                <a:gd name="connsiteY0" fmla="*/ 29806 h 298058"/>
                <a:gd name="connsiteX1" fmla="*/ 29806 w 1022257"/>
                <a:gd name="connsiteY1" fmla="*/ 0 h 298058"/>
                <a:gd name="connsiteX2" fmla="*/ 992451 w 1022257"/>
                <a:gd name="connsiteY2" fmla="*/ 0 h 298058"/>
                <a:gd name="connsiteX3" fmla="*/ 1022257 w 1022257"/>
                <a:gd name="connsiteY3" fmla="*/ 29806 h 298058"/>
                <a:gd name="connsiteX4" fmla="*/ 1022257 w 1022257"/>
                <a:gd name="connsiteY4" fmla="*/ 268252 h 298058"/>
                <a:gd name="connsiteX5" fmla="*/ 992451 w 1022257"/>
                <a:gd name="connsiteY5" fmla="*/ 298058 h 298058"/>
                <a:gd name="connsiteX6" fmla="*/ 29806 w 1022257"/>
                <a:gd name="connsiteY6" fmla="*/ 298058 h 298058"/>
                <a:gd name="connsiteX7" fmla="*/ 0 w 1022257"/>
                <a:gd name="connsiteY7" fmla="*/ 268252 h 298058"/>
                <a:gd name="connsiteX8" fmla="*/ 0 w 1022257"/>
                <a:gd name="connsiteY8" fmla="*/ 29806 h 2980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22257" h="298058">
                  <a:moveTo>
                    <a:pt x="0" y="29806"/>
                  </a:moveTo>
                  <a:cubicBezTo>
                    <a:pt x="0" y="13345"/>
                    <a:pt x="13345" y="0"/>
                    <a:pt x="29806" y="0"/>
                  </a:cubicBezTo>
                  <a:lnTo>
                    <a:pt x="992451" y="0"/>
                  </a:lnTo>
                  <a:cubicBezTo>
                    <a:pt x="1008912" y="0"/>
                    <a:pt x="1022257" y="13345"/>
                    <a:pt x="1022257" y="29806"/>
                  </a:cubicBezTo>
                  <a:lnTo>
                    <a:pt x="1022257" y="268252"/>
                  </a:lnTo>
                  <a:cubicBezTo>
                    <a:pt x="1022257" y="284713"/>
                    <a:pt x="1008912" y="298058"/>
                    <a:pt x="992451" y="298058"/>
                  </a:cubicBezTo>
                  <a:lnTo>
                    <a:pt x="29806" y="298058"/>
                  </a:lnTo>
                  <a:cubicBezTo>
                    <a:pt x="13345" y="298058"/>
                    <a:pt x="0" y="284713"/>
                    <a:pt x="0" y="268252"/>
                  </a:cubicBezTo>
                  <a:lnTo>
                    <a:pt x="0" y="29806"/>
                  </a:lnTo>
                  <a:close/>
                </a:path>
              </a:pathLst>
            </a:custGeom>
            <a:solidFill>
              <a:srgbClr val="FFD9D9">
                <a:alpha val="89804"/>
              </a:srgbClr>
            </a:solidFill>
            <a:ln>
              <a:noFill/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7770" tIns="13484" rIns="17770" bIns="13484" numCol="1" spcCol="1270" anchor="ctr" anchorCtr="0">
              <a:noAutofit/>
            </a:bodyPr>
            <a:lstStyle/>
            <a:p>
              <a:pPr algn="ctr">
                <a:defRPr/>
              </a:pPr>
              <a:r>
                <a:rPr lang="es-CO" sz="788" b="1" dirty="0">
                  <a:solidFill>
                    <a:srgbClr val="E7E6E6">
                      <a:lumMod val="25000"/>
                    </a:srgbClr>
                  </a:solidFill>
                  <a:latin typeface="Arial" panose="020B0604020202020204" pitchFamily="34" charset="0"/>
                  <a:ea typeface="Open Sans" panose="020B0606030504020204" pitchFamily="34" charset="0"/>
                  <a:cs typeface="Arial" panose="020B0604020202020204" pitchFamily="34" charset="0"/>
                </a:rPr>
                <a:t>13</a:t>
              </a:r>
              <a:endParaRPr lang="es-MX" sz="788" b="1" dirty="0">
                <a:solidFill>
                  <a:srgbClr val="E7E6E6">
                    <a:lumMod val="25000"/>
                  </a:srgbClr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9" name="Forma libre: forma 48">
              <a:extLst>
                <a:ext uri="{FF2B5EF4-FFF2-40B4-BE49-F238E27FC236}">
                  <a16:creationId xmlns:a16="http://schemas.microsoft.com/office/drawing/2014/main" id="{8C86B864-09C3-4F84-B8BA-3951C6DEB8FD}"/>
                </a:ext>
              </a:extLst>
            </p:cNvPr>
            <p:cNvSpPr/>
            <p:nvPr/>
          </p:nvSpPr>
          <p:spPr>
            <a:xfrm>
              <a:off x="8628162" y="5852443"/>
              <a:ext cx="380869" cy="261610"/>
            </a:xfrm>
            <a:custGeom>
              <a:avLst/>
              <a:gdLst>
                <a:gd name="connsiteX0" fmla="*/ 0 w 1022257"/>
                <a:gd name="connsiteY0" fmla="*/ 29806 h 298058"/>
                <a:gd name="connsiteX1" fmla="*/ 29806 w 1022257"/>
                <a:gd name="connsiteY1" fmla="*/ 0 h 298058"/>
                <a:gd name="connsiteX2" fmla="*/ 992451 w 1022257"/>
                <a:gd name="connsiteY2" fmla="*/ 0 h 298058"/>
                <a:gd name="connsiteX3" fmla="*/ 1022257 w 1022257"/>
                <a:gd name="connsiteY3" fmla="*/ 29806 h 298058"/>
                <a:gd name="connsiteX4" fmla="*/ 1022257 w 1022257"/>
                <a:gd name="connsiteY4" fmla="*/ 268252 h 298058"/>
                <a:gd name="connsiteX5" fmla="*/ 992451 w 1022257"/>
                <a:gd name="connsiteY5" fmla="*/ 298058 h 298058"/>
                <a:gd name="connsiteX6" fmla="*/ 29806 w 1022257"/>
                <a:gd name="connsiteY6" fmla="*/ 298058 h 298058"/>
                <a:gd name="connsiteX7" fmla="*/ 0 w 1022257"/>
                <a:gd name="connsiteY7" fmla="*/ 268252 h 298058"/>
                <a:gd name="connsiteX8" fmla="*/ 0 w 1022257"/>
                <a:gd name="connsiteY8" fmla="*/ 29806 h 2980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22257" h="298058">
                  <a:moveTo>
                    <a:pt x="0" y="29806"/>
                  </a:moveTo>
                  <a:cubicBezTo>
                    <a:pt x="0" y="13345"/>
                    <a:pt x="13345" y="0"/>
                    <a:pt x="29806" y="0"/>
                  </a:cubicBezTo>
                  <a:lnTo>
                    <a:pt x="992451" y="0"/>
                  </a:lnTo>
                  <a:cubicBezTo>
                    <a:pt x="1008912" y="0"/>
                    <a:pt x="1022257" y="13345"/>
                    <a:pt x="1022257" y="29806"/>
                  </a:cubicBezTo>
                  <a:lnTo>
                    <a:pt x="1022257" y="268252"/>
                  </a:lnTo>
                  <a:cubicBezTo>
                    <a:pt x="1022257" y="284713"/>
                    <a:pt x="1008912" y="298058"/>
                    <a:pt x="992451" y="298058"/>
                  </a:cubicBezTo>
                  <a:lnTo>
                    <a:pt x="29806" y="298058"/>
                  </a:lnTo>
                  <a:cubicBezTo>
                    <a:pt x="13345" y="298058"/>
                    <a:pt x="0" y="284713"/>
                    <a:pt x="0" y="268252"/>
                  </a:cubicBezTo>
                  <a:lnTo>
                    <a:pt x="0" y="29806"/>
                  </a:lnTo>
                  <a:close/>
                </a:path>
              </a:pathLst>
            </a:custGeom>
            <a:solidFill>
              <a:srgbClr val="FFD9D9">
                <a:alpha val="89804"/>
              </a:srgbClr>
            </a:solidFill>
            <a:ln>
              <a:noFill/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7770" tIns="13484" rIns="17770" bIns="13484" numCol="1" spcCol="1270" anchor="ctr" anchorCtr="0">
              <a:noAutofit/>
            </a:bodyPr>
            <a:lstStyle/>
            <a:p>
              <a:pPr algn="ctr">
                <a:defRPr/>
              </a:pPr>
              <a:r>
                <a:rPr lang="es-CO" sz="788" b="1" dirty="0">
                  <a:solidFill>
                    <a:srgbClr val="E7E6E6">
                      <a:lumMod val="25000"/>
                    </a:srgbClr>
                  </a:solidFill>
                  <a:latin typeface="Arial" panose="020B0604020202020204" pitchFamily="34" charset="0"/>
                  <a:ea typeface="Open Sans" panose="020B0606030504020204" pitchFamily="34" charset="0"/>
                  <a:cs typeface="Arial" panose="020B0604020202020204" pitchFamily="34" charset="0"/>
                </a:rPr>
                <a:t>DOP</a:t>
              </a:r>
              <a:endParaRPr lang="es-MX" sz="788" b="1" dirty="0">
                <a:solidFill>
                  <a:srgbClr val="E7E6E6">
                    <a:lumMod val="25000"/>
                  </a:srgbClr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0" name="Forma libre: forma 49">
              <a:extLst>
                <a:ext uri="{FF2B5EF4-FFF2-40B4-BE49-F238E27FC236}">
                  <a16:creationId xmlns:a16="http://schemas.microsoft.com/office/drawing/2014/main" id="{57C47F58-DF94-438A-9D68-AD9F9816C131}"/>
                </a:ext>
              </a:extLst>
            </p:cNvPr>
            <p:cNvSpPr/>
            <p:nvPr/>
          </p:nvSpPr>
          <p:spPr>
            <a:xfrm>
              <a:off x="7588263" y="5852443"/>
              <a:ext cx="325243" cy="545480"/>
            </a:xfrm>
            <a:custGeom>
              <a:avLst/>
              <a:gdLst>
                <a:gd name="connsiteX0" fmla="*/ 0 w 1022257"/>
                <a:gd name="connsiteY0" fmla="*/ 29806 h 298058"/>
                <a:gd name="connsiteX1" fmla="*/ 29806 w 1022257"/>
                <a:gd name="connsiteY1" fmla="*/ 0 h 298058"/>
                <a:gd name="connsiteX2" fmla="*/ 992451 w 1022257"/>
                <a:gd name="connsiteY2" fmla="*/ 0 h 298058"/>
                <a:gd name="connsiteX3" fmla="*/ 1022257 w 1022257"/>
                <a:gd name="connsiteY3" fmla="*/ 29806 h 298058"/>
                <a:gd name="connsiteX4" fmla="*/ 1022257 w 1022257"/>
                <a:gd name="connsiteY4" fmla="*/ 268252 h 298058"/>
                <a:gd name="connsiteX5" fmla="*/ 992451 w 1022257"/>
                <a:gd name="connsiteY5" fmla="*/ 298058 h 298058"/>
                <a:gd name="connsiteX6" fmla="*/ 29806 w 1022257"/>
                <a:gd name="connsiteY6" fmla="*/ 298058 h 298058"/>
                <a:gd name="connsiteX7" fmla="*/ 0 w 1022257"/>
                <a:gd name="connsiteY7" fmla="*/ 268252 h 298058"/>
                <a:gd name="connsiteX8" fmla="*/ 0 w 1022257"/>
                <a:gd name="connsiteY8" fmla="*/ 29806 h 2980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22257" h="298058">
                  <a:moveTo>
                    <a:pt x="0" y="29806"/>
                  </a:moveTo>
                  <a:cubicBezTo>
                    <a:pt x="0" y="13345"/>
                    <a:pt x="13345" y="0"/>
                    <a:pt x="29806" y="0"/>
                  </a:cubicBezTo>
                  <a:lnTo>
                    <a:pt x="992451" y="0"/>
                  </a:lnTo>
                  <a:cubicBezTo>
                    <a:pt x="1008912" y="0"/>
                    <a:pt x="1022257" y="13345"/>
                    <a:pt x="1022257" y="29806"/>
                  </a:cubicBezTo>
                  <a:lnTo>
                    <a:pt x="1022257" y="268252"/>
                  </a:lnTo>
                  <a:cubicBezTo>
                    <a:pt x="1022257" y="284713"/>
                    <a:pt x="1008912" y="298058"/>
                    <a:pt x="992451" y="298058"/>
                  </a:cubicBezTo>
                  <a:lnTo>
                    <a:pt x="29806" y="298058"/>
                  </a:lnTo>
                  <a:cubicBezTo>
                    <a:pt x="13345" y="298058"/>
                    <a:pt x="0" y="284713"/>
                    <a:pt x="0" y="268252"/>
                  </a:cubicBezTo>
                  <a:lnTo>
                    <a:pt x="0" y="29806"/>
                  </a:lnTo>
                  <a:close/>
                </a:path>
              </a:pathLst>
            </a:custGeom>
            <a:solidFill>
              <a:srgbClr val="FFD9D9">
                <a:alpha val="89804"/>
              </a:srgbClr>
            </a:solidFill>
            <a:ln>
              <a:noFill/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7770" tIns="13484" rIns="17770" bIns="13484" numCol="1" spcCol="1270" anchor="ctr" anchorCtr="0">
              <a:noAutofit/>
            </a:bodyPr>
            <a:lstStyle/>
            <a:p>
              <a:pPr algn="ctr">
                <a:defRPr/>
              </a:pPr>
              <a:r>
                <a:rPr lang="es-ES" sz="788" b="1" dirty="0">
                  <a:solidFill>
                    <a:srgbClr val="E7E6E6">
                      <a:lumMod val="25000"/>
                    </a:srgbClr>
                  </a:solidFill>
                  <a:latin typeface="Arial" panose="020B0604020202020204" pitchFamily="34" charset="0"/>
                  <a:ea typeface="Open Sans" panose="020B0606030504020204" pitchFamily="34" charset="0"/>
                  <a:cs typeface="Arial" panose="020B0604020202020204" pitchFamily="34" charset="0"/>
                </a:rPr>
                <a:t>4</a:t>
              </a:r>
              <a:endParaRPr lang="es-MX" sz="788" b="1" dirty="0">
                <a:solidFill>
                  <a:srgbClr val="E7E6E6">
                    <a:lumMod val="25000"/>
                  </a:srgbClr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1" name="Forma libre: forma 50">
              <a:extLst>
                <a:ext uri="{FF2B5EF4-FFF2-40B4-BE49-F238E27FC236}">
                  <a16:creationId xmlns:a16="http://schemas.microsoft.com/office/drawing/2014/main" id="{7266A990-DB1E-48E6-B3B5-EB1FC3438515}"/>
                </a:ext>
              </a:extLst>
            </p:cNvPr>
            <p:cNvSpPr/>
            <p:nvPr/>
          </p:nvSpPr>
          <p:spPr>
            <a:xfrm>
              <a:off x="9636918" y="5852443"/>
              <a:ext cx="325243" cy="261610"/>
            </a:xfrm>
            <a:custGeom>
              <a:avLst/>
              <a:gdLst>
                <a:gd name="connsiteX0" fmla="*/ 0 w 1022257"/>
                <a:gd name="connsiteY0" fmla="*/ 29806 h 298058"/>
                <a:gd name="connsiteX1" fmla="*/ 29806 w 1022257"/>
                <a:gd name="connsiteY1" fmla="*/ 0 h 298058"/>
                <a:gd name="connsiteX2" fmla="*/ 992451 w 1022257"/>
                <a:gd name="connsiteY2" fmla="*/ 0 h 298058"/>
                <a:gd name="connsiteX3" fmla="*/ 1022257 w 1022257"/>
                <a:gd name="connsiteY3" fmla="*/ 29806 h 298058"/>
                <a:gd name="connsiteX4" fmla="*/ 1022257 w 1022257"/>
                <a:gd name="connsiteY4" fmla="*/ 268252 h 298058"/>
                <a:gd name="connsiteX5" fmla="*/ 992451 w 1022257"/>
                <a:gd name="connsiteY5" fmla="*/ 298058 h 298058"/>
                <a:gd name="connsiteX6" fmla="*/ 29806 w 1022257"/>
                <a:gd name="connsiteY6" fmla="*/ 298058 h 298058"/>
                <a:gd name="connsiteX7" fmla="*/ 0 w 1022257"/>
                <a:gd name="connsiteY7" fmla="*/ 268252 h 298058"/>
                <a:gd name="connsiteX8" fmla="*/ 0 w 1022257"/>
                <a:gd name="connsiteY8" fmla="*/ 29806 h 2980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22257" h="298058">
                  <a:moveTo>
                    <a:pt x="0" y="29806"/>
                  </a:moveTo>
                  <a:cubicBezTo>
                    <a:pt x="0" y="13345"/>
                    <a:pt x="13345" y="0"/>
                    <a:pt x="29806" y="0"/>
                  </a:cubicBezTo>
                  <a:lnTo>
                    <a:pt x="992451" y="0"/>
                  </a:lnTo>
                  <a:cubicBezTo>
                    <a:pt x="1008912" y="0"/>
                    <a:pt x="1022257" y="13345"/>
                    <a:pt x="1022257" y="29806"/>
                  </a:cubicBezTo>
                  <a:lnTo>
                    <a:pt x="1022257" y="268252"/>
                  </a:lnTo>
                  <a:cubicBezTo>
                    <a:pt x="1022257" y="284713"/>
                    <a:pt x="1008912" y="298058"/>
                    <a:pt x="992451" y="298058"/>
                  </a:cubicBezTo>
                  <a:lnTo>
                    <a:pt x="29806" y="298058"/>
                  </a:lnTo>
                  <a:cubicBezTo>
                    <a:pt x="13345" y="298058"/>
                    <a:pt x="0" y="284713"/>
                    <a:pt x="0" y="268252"/>
                  </a:cubicBezTo>
                  <a:lnTo>
                    <a:pt x="0" y="29806"/>
                  </a:lnTo>
                  <a:close/>
                </a:path>
              </a:pathLst>
            </a:custGeom>
            <a:solidFill>
              <a:srgbClr val="FFD9D9">
                <a:alpha val="89804"/>
              </a:srgbClr>
            </a:solidFill>
            <a:ln>
              <a:noFill/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7770" tIns="13484" rIns="17770" bIns="13484" numCol="1" spcCol="1270" anchor="ctr" anchorCtr="0">
              <a:noAutofit/>
            </a:bodyPr>
            <a:lstStyle/>
            <a:p>
              <a:pPr algn="ctr">
                <a:defRPr/>
              </a:pPr>
              <a:r>
                <a:rPr lang="es-CO" sz="788" b="1" dirty="0">
                  <a:solidFill>
                    <a:srgbClr val="E7E6E6">
                      <a:lumMod val="25000"/>
                    </a:srgbClr>
                  </a:solidFill>
                  <a:latin typeface="Arial" panose="020B0604020202020204" pitchFamily="34" charset="0"/>
                  <a:ea typeface="Open Sans" panose="020B0606030504020204" pitchFamily="34" charset="0"/>
                  <a:cs typeface="Arial" panose="020B0604020202020204" pitchFamily="34" charset="0"/>
                </a:rPr>
                <a:t>2</a:t>
              </a:r>
              <a:endParaRPr lang="es-MX" sz="788" b="1" dirty="0">
                <a:solidFill>
                  <a:srgbClr val="E7E6E6">
                    <a:lumMod val="25000"/>
                  </a:srgbClr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2" name="Forma libre: forma 51">
              <a:extLst>
                <a:ext uri="{FF2B5EF4-FFF2-40B4-BE49-F238E27FC236}">
                  <a16:creationId xmlns:a16="http://schemas.microsoft.com/office/drawing/2014/main" id="{FE21974A-FD3F-4247-9904-906A3772D998}"/>
                </a:ext>
              </a:extLst>
            </p:cNvPr>
            <p:cNvSpPr/>
            <p:nvPr/>
          </p:nvSpPr>
          <p:spPr>
            <a:xfrm>
              <a:off x="8628162" y="6156465"/>
              <a:ext cx="380869" cy="247919"/>
            </a:xfrm>
            <a:custGeom>
              <a:avLst/>
              <a:gdLst>
                <a:gd name="connsiteX0" fmla="*/ 0 w 1022257"/>
                <a:gd name="connsiteY0" fmla="*/ 29806 h 298058"/>
                <a:gd name="connsiteX1" fmla="*/ 29806 w 1022257"/>
                <a:gd name="connsiteY1" fmla="*/ 0 h 298058"/>
                <a:gd name="connsiteX2" fmla="*/ 992451 w 1022257"/>
                <a:gd name="connsiteY2" fmla="*/ 0 h 298058"/>
                <a:gd name="connsiteX3" fmla="*/ 1022257 w 1022257"/>
                <a:gd name="connsiteY3" fmla="*/ 29806 h 298058"/>
                <a:gd name="connsiteX4" fmla="*/ 1022257 w 1022257"/>
                <a:gd name="connsiteY4" fmla="*/ 268252 h 298058"/>
                <a:gd name="connsiteX5" fmla="*/ 992451 w 1022257"/>
                <a:gd name="connsiteY5" fmla="*/ 298058 h 298058"/>
                <a:gd name="connsiteX6" fmla="*/ 29806 w 1022257"/>
                <a:gd name="connsiteY6" fmla="*/ 298058 h 298058"/>
                <a:gd name="connsiteX7" fmla="*/ 0 w 1022257"/>
                <a:gd name="connsiteY7" fmla="*/ 268252 h 298058"/>
                <a:gd name="connsiteX8" fmla="*/ 0 w 1022257"/>
                <a:gd name="connsiteY8" fmla="*/ 29806 h 2980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22257" h="298058">
                  <a:moveTo>
                    <a:pt x="0" y="29806"/>
                  </a:moveTo>
                  <a:cubicBezTo>
                    <a:pt x="0" y="13345"/>
                    <a:pt x="13345" y="0"/>
                    <a:pt x="29806" y="0"/>
                  </a:cubicBezTo>
                  <a:lnTo>
                    <a:pt x="992451" y="0"/>
                  </a:lnTo>
                  <a:cubicBezTo>
                    <a:pt x="1008912" y="0"/>
                    <a:pt x="1022257" y="13345"/>
                    <a:pt x="1022257" y="29806"/>
                  </a:cubicBezTo>
                  <a:lnTo>
                    <a:pt x="1022257" y="268252"/>
                  </a:lnTo>
                  <a:cubicBezTo>
                    <a:pt x="1022257" y="284713"/>
                    <a:pt x="1008912" y="298058"/>
                    <a:pt x="992451" y="298058"/>
                  </a:cubicBezTo>
                  <a:lnTo>
                    <a:pt x="29806" y="298058"/>
                  </a:lnTo>
                  <a:cubicBezTo>
                    <a:pt x="13345" y="298058"/>
                    <a:pt x="0" y="284713"/>
                    <a:pt x="0" y="268252"/>
                  </a:cubicBezTo>
                  <a:lnTo>
                    <a:pt x="0" y="29806"/>
                  </a:lnTo>
                  <a:close/>
                </a:path>
              </a:pathLst>
            </a:custGeom>
            <a:solidFill>
              <a:srgbClr val="FFD9D9">
                <a:alpha val="89804"/>
              </a:srgbClr>
            </a:solidFill>
            <a:ln>
              <a:noFill/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7770" tIns="13484" rIns="17770" bIns="13484" numCol="1" spcCol="1270" anchor="ctr" anchorCtr="0">
              <a:noAutofit/>
            </a:bodyPr>
            <a:lstStyle/>
            <a:p>
              <a:pPr algn="ctr">
                <a:defRPr/>
              </a:pPr>
              <a:r>
                <a:rPr lang="es-CO" sz="788" b="1" dirty="0">
                  <a:solidFill>
                    <a:srgbClr val="E7E6E6">
                      <a:lumMod val="25000"/>
                    </a:srgbClr>
                  </a:solidFill>
                  <a:latin typeface="Arial" panose="020B0604020202020204" pitchFamily="34" charset="0"/>
                  <a:ea typeface="Open Sans" panose="020B0606030504020204" pitchFamily="34" charset="0"/>
                  <a:cs typeface="Arial" panose="020B0604020202020204" pitchFamily="34" charset="0"/>
                </a:rPr>
                <a:t>DTE</a:t>
              </a:r>
              <a:endParaRPr lang="es-MX" sz="788" b="1" dirty="0">
                <a:solidFill>
                  <a:srgbClr val="E7E6E6">
                    <a:lumMod val="25000"/>
                  </a:srgbClr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4" name="Forma libre: forma 53">
              <a:extLst>
                <a:ext uri="{FF2B5EF4-FFF2-40B4-BE49-F238E27FC236}">
                  <a16:creationId xmlns:a16="http://schemas.microsoft.com/office/drawing/2014/main" id="{A7971E11-767E-431A-81AA-69DD0B39073D}"/>
                </a:ext>
              </a:extLst>
            </p:cNvPr>
            <p:cNvSpPr/>
            <p:nvPr/>
          </p:nvSpPr>
          <p:spPr>
            <a:xfrm>
              <a:off x="9636918" y="6142775"/>
              <a:ext cx="325243" cy="261610"/>
            </a:xfrm>
            <a:custGeom>
              <a:avLst/>
              <a:gdLst>
                <a:gd name="connsiteX0" fmla="*/ 0 w 1022257"/>
                <a:gd name="connsiteY0" fmla="*/ 29806 h 298058"/>
                <a:gd name="connsiteX1" fmla="*/ 29806 w 1022257"/>
                <a:gd name="connsiteY1" fmla="*/ 0 h 298058"/>
                <a:gd name="connsiteX2" fmla="*/ 992451 w 1022257"/>
                <a:gd name="connsiteY2" fmla="*/ 0 h 298058"/>
                <a:gd name="connsiteX3" fmla="*/ 1022257 w 1022257"/>
                <a:gd name="connsiteY3" fmla="*/ 29806 h 298058"/>
                <a:gd name="connsiteX4" fmla="*/ 1022257 w 1022257"/>
                <a:gd name="connsiteY4" fmla="*/ 268252 h 298058"/>
                <a:gd name="connsiteX5" fmla="*/ 992451 w 1022257"/>
                <a:gd name="connsiteY5" fmla="*/ 298058 h 298058"/>
                <a:gd name="connsiteX6" fmla="*/ 29806 w 1022257"/>
                <a:gd name="connsiteY6" fmla="*/ 298058 h 298058"/>
                <a:gd name="connsiteX7" fmla="*/ 0 w 1022257"/>
                <a:gd name="connsiteY7" fmla="*/ 268252 h 298058"/>
                <a:gd name="connsiteX8" fmla="*/ 0 w 1022257"/>
                <a:gd name="connsiteY8" fmla="*/ 29806 h 2980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22257" h="298058">
                  <a:moveTo>
                    <a:pt x="0" y="29806"/>
                  </a:moveTo>
                  <a:cubicBezTo>
                    <a:pt x="0" y="13345"/>
                    <a:pt x="13345" y="0"/>
                    <a:pt x="29806" y="0"/>
                  </a:cubicBezTo>
                  <a:lnTo>
                    <a:pt x="992451" y="0"/>
                  </a:lnTo>
                  <a:cubicBezTo>
                    <a:pt x="1008912" y="0"/>
                    <a:pt x="1022257" y="13345"/>
                    <a:pt x="1022257" y="29806"/>
                  </a:cubicBezTo>
                  <a:lnTo>
                    <a:pt x="1022257" y="268252"/>
                  </a:lnTo>
                  <a:cubicBezTo>
                    <a:pt x="1022257" y="284713"/>
                    <a:pt x="1008912" y="298058"/>
                    <a:pt x="992451" y="298058"/>
                  </a:cubicBezTo>
                  <a:lnTo>
                    <a:pt x="29806" y="298058"/>
                  </a:lnTo>
                  <a:cubicBezTo>
                    <a:pt x="13345" y="298058"/>
                    <a:pt x="0" y="284713"/>
                    <a:pt x="0" y="268252"/>
                  </a:cubicBezTo>
                  <a:lnTo>
                    <a:pt x="0" y="29806"/>
                  </a:lnTo>
                  <a:close/>
                </a:path>
              </a:pathLst>
            </a:custGeom>
            <a:solidFill>
              <a:srgbClr val="FFD9D9">
                <a:alpha val="89804"/>
              </a:srgbClr>
            </a:solidFill>
            <a:ln>
              <a:noFill/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7770" tIns="13484" rIns="17770" bIns="13484" numCol="1" spcCol="1270" anchor="ctr" anchorCtr="0">
              <a:noAutofit/>
            </a:bodyPr>
            <a:lstStyle/>
            <a:p>
              <a:pPr algn="ctr">
                <a:defRPr/>
              </a:pPr>
              <a:r>
                <a:rPr lang="es-CO" sz="788" b="1" dirty="0">
                  <a:solidFill>
                    <a:srgbClr val="E7E6E6">
                      <a:lumMod val="25000"/>
                    </a:srgbClr>
                  </a:solidFill>
                  <a:latin typeface="Arial" panose="020B0604020202020204" pitchFamily="34" charset="0"/>
                  <a:ea typeface="Open Sans" panose="020B0606030504020204" pitchFamily="34" charset="0"/>
                  <a:cs typeface="Arial" panose="020B0604020202020204" pitchFamily="34" charset="0"/>
                </a:rPr>
                <a:t>12</a:t>
              </a:r>
              <a:endParaRPr lang="es-MX" sz="788" b="1" dirty="0">
                <a:solidFill>
                  <a:srgbClr val="E7E6E6">
                    <a:lumMod val="25000"/>
                  </a:srgbClr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18" name="Grupo 117">
            <a:extLst>
              <a:ext uri="{FF2B5EF4-FFF2-40B4-BE49-F238E27FC236}">
                <a16:creationId xmlns:a16="http://schemas.microsoft.com/office/drawing/2014/main" id="{08AC3856-E9D8-4AD9-B978-513B22DC0D87}"/>
              </a:ext>
            </a:extLst>
          </p:cNvPr>
          <p:cNvGrpSpPr/>
          <p:nvPr/>
        </p:nvGrpSpPr>
        <p:grpSpPr>
          <a:xfrm>
            <a:off x="897039" y="3050208"/>
            <a:ext cx="6772821" cy="1121125"/>
            <a:chOff x="929352" y="4320943"/>
            <a:chExt cx="9030428" cy="1494833"/>
          </a:xfrm>
        </p:grpSpPr>
        <p:sp>
          <p:nvSpPr>
            <p:cNvPr id="7" name="Forma libre: forma 6">
              <a:extLst>
                <a:ext uri="{FF2B5EF4-FFF2-40B4-BE49-F238E27FC236}">
                  <a16:creationId xmlns:a16="http://schemas.microsoft.com/office/drawing/2014/main" id="{1B2E5353-C69E-436D-9731-675264FF83F5}"/>
                </a:ext>
              </a:extLst>
            </p:cNvPr>
            <p:cNvSpPr/>
            <p:nvPr/>
          </p:nvSpPr>
          <p:spPr>
            <a:xfrm>
              <a:off x="2832145" y="4951162"/>
              <a:ext cx="4341676" cy="829688"/>
            </a:xfrm>
            <a:custGeom>
              <a:avLst/>
              <a:gdLst>
                <a:gd name="connsiteX0" fmla="*/ 0 w 1022257"/>
                <a:gd name="connsiteY0" fmla="*/ 29806 h 298058"/>
                <a:gd name="connsiteX1" fmla="*/ 29806 w 1022257"/>
                <a:gd name="connsiteY1" fmla="*/ 0 h 298058"/>
                <a:gd name="connsiteX2" fmla="*/ 992451 w 1022257"/>
                <a:gd name="connsiteY2" fmla="*/ 0 h 298058"/>
                <a:gd name="connsiteX3" fmla="*/ 1022257 w 1022257"/>
                <a:gd name="connsiteY3" fmla="*/ 29806 h 298058"/>
                <a:gd name="connsiteX4" fmla="*/ 1022257 w 1022257"/>
                <a:gd name="connsiteY4" fmla="*/ 268252 h 298058"/>
                <a:gd name="connsiteX5" fmla="*/ 992451 w 1022257"/>
                <a:gd name="connsiteY5" fmla="*/ 298058 h 298058"/>
                <a:gd name="connsiteX6" fmla="*/ 29806 w 1022257"/>
                <a:gd name="connsiteY6" fmla="*/ 298058 h 298058"/>
                <a:gd name="connsiteX7" fmla="*/ 0 w 1022257"/>
                <a:gd name="connsiteY7" fmla="*/ 268252 h 298058"/>
                <a:gd name="connsiteX8" fmla="*/ 0 w 1022257"/>
                <a:gd name="connsiteY8" fmla="*/ 29806 h 2980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22257" h="298058">
                  <a:moveTo>
                    <a:pt x="0" y="29806"/>
                  </a:moveTo>
                  <a:cubicBezTo>
                    <a:pt x="0" y="13345"/>
                    <a:pt x="13345" y="0"/>
                    <a:pt x="29806" y="0"/>
                  </a:cubicBezTo>
                  <a:lnTo>
                    <a:pt x="992451" y="0"/>
                  </a:lnTo>
                  <a:cubicBezTo>
                    <a:pt x="1008912" y="0"/>
                    <a:pt x="1022257" y="13345"/>
                    <a:pt x="1022257" y="29806"/>
                  </a:cubicBezTo>
                  <a:lnTo>
                    <a:pt x="1022257" y="268252"/>
                  </a:lnTo>
                  <a:cubicBezTo>
                    <a:pt x="1022257" y="284713"/>
                    <a:pt x="1008912" y="298058"/>
                    <a:pt x="992451" y="298058"/>
                  </a:cubicBezTo>
                  <a:lnTo>
                    <a:pt x="29806" y="298058"/>
                  </a:lnTo>
                  <a:cubicBezTo>
                    <a:pt x="13345" y="298058"/>
                    <a:pt x="0" y="284713"/>
                    <a:pt x="0" y="268252"/>
                  </a:cubicBezTo>
                  <a:lnTo>
                    <a:pt x="0" y="29806"/>
                  </a:lnTo>
                  <a:close/>
                </a:path>
              </a:pathLst>
            </a:custGeom>
            <a:solidFill>
              <a:schemeClr val="accent2">
                <a:lumMod val="60000"/>
                <a:lumOff val="40000"/>
                <a:alpha val="89804"/>
              </a:schemeClr>
            </a:solidFill>
            <a:ln>
              <a:noFill/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7770" tIns="13484" rIns="17770" bIns="13484" numCol="1" spcCol="1270" anchor="ctr" anchorCtr="0">
              <a:noAutofit/>
            </a:bodyPr>
            <a:lstStyle/>
            <a:p>
              <a:pPr>
                <a:defRPr/>
              </a:pPr>
              <a:r>
                <a:rPr lang="es-CO" sz="788" b="1" dirty="0">
                  <a:solidFill>
                    <a:srgbClr val="E7E6E6">
                      <a:lumMod val="25000"/>
                    </a:srgbClr>
                  </a:solidFill>
                  <a:latin typeface="Arial" panose="020B0604020202020204" pitchFamily="34" charset="0"/>
                  <a:ea typeface="Open Sans" panose="020B0606030504020204" pitchFamily="34" charset="0"/>
                  <a:cs typeface="Arial" panose="020B0604020202020204" pitchFamily="34" charset="0"/>
                </a:rPr>
                <a:t>3. Lograr la implementación, integración e innovación (I3) del SIG</a:t>
              </a:r>
            </a:p>
          </p:txBody>
        </p:sp>
        <p:sp>
          <p:nvSpPr>
            <p:cNvPr id="11" name="Forma libre: forma 10">
              <a:extLst>
                <a:ext uri="{FF2B5EF4-FFF2-40B4-BE49-F238E27FC236}">
                  <a16:creationId xmlns:a16="http://schemas.microsoft.com/office/drawing/2014/main" id="{5EE05D3B-DB8D-4D90-B2CB-61A750230381}"/>
                </a:ext>
              </a:extLst>
            </p:cNvPr>
            <p:cNvSpPr/>
            <p:nvPr/>
          </p:nvSpPr>
          <p:spPr>
            <a:xfrm>
              <a:off x="2834122" y="4339132"/>
              <a:ext cx="4328716" cy="571636"/>
            </a:xfrm>
            <a:custGeom>
              <a:avLst/>
              <a:gdLst>
                <a:gd name="connsiteX0" fmla="*/ 0 w 1022257"/>
                <a:gd name="connsiteY0" fmla="*/ 29806 h 298058"/>
                <a:gd name="connsiteX1" fmla="*/ 29806 w 1022257"/>
                <a:gd name="connsiteY1" fmla="*/ 0 h 298058"/>
                <a:gd name="connsiteX2" fmla="*/ 992451 w 1022257"/>
                <a:gd name="connsiteY2" fmla="*/ 0 h 298058"/>
                <a:gd name="connsiteX3" fmla="*/ 1022257 w 1022257"/>
                <a:gd name="connsiteY3" fmla="*/ 29806 h 298058"/>
                <a:gd name="connsiteX4" fmla="*/ 1022257 w 1022257"/>
                <a:gd name="connsiteY4" fmla="*/ 268252 h 298058"/>
                <a:gd name="connsiteX5" fmla="*/ 992451 w 1022257"/>
                <a:gd name="connsiteY5" fmla="*/ 298058 h 298058"/>
                <a:gd name="connsiteX6" fmla="*/ 29806 w 1022257"/>
                <a:gd name="connsiteY6" fmla="*/ 298058 h 298058"/>
                <a:gd name="connsiteX7" fmla="*/ 0 w 1022257"/>
                <a:gd name="connsiteY7" fmla="*/ 268252 h 298058"/>
                <a:gd name="connsiteX8" fmla="*/ 0 w 1022257"/>
                <a:gd name="connsiteY8" fmla="*/ 29806 h 2980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22257" h="298058">
                  <a:moveTo>
                    <a:pt x="0" y="29806"/>
                  </a:moveTo>
                  <a:cubicBezTo>
                    <a:pt x="0" y="13345"/>
                    <a:pt x="13345" y="0"/>
                    <a:pt x="29806" y="0"/>
                  </a:cubicBezTo>
                  <a:lnTo>
                    <a:pt x="992451" y="0"/>
                  </a:lnTo>
                  <a:cubicBezTo>
                    <a:pt x="1008912" y="0"/>
                    <a:pt x="1022257" y="13345"/>
                    <a:pt x="1022257" y="29806"/>
                  </a:cubicBezTo>
                  <a:lnTo>
                    <a:pt x="1022257" y="268252"/>
                  </a:lnTo>
                  <a:cubicBezTo>
                    <a:pt x="1022257" y="284713"/>
                    <a:pt x="1008912" y="298058"/>
                    <a:pt x="992451" y="298058"/>
                  </a:cubicBezTo>
                  <a:lnTo>
                    <a:pt x="29806" y="298058"/>
                  </a:lnTo>
                  <a:cubicBezTo>
                    <a:pt x="13345" y="298058"/>
                    <a:pt x="0" y="284713"/>
                    <a:pt x="0" y="268252"/>
                  </a:cubicBezTo>
                  <a:lnTo>
                    <a:pt x="0" y="29806"/>
                  </a:lnTo>
                  <a:close/>
                </a:path>
              </a:pathLst>
            </a:custGeom>
            <a:solidFill>
              <a:schemeClr val="accent2">
                <a:lumMod val="60000"/>
                <a:lumOff val="40000"/>
                <a:alpha val="89804"/>
              </a:schemeClr>
            </a:solidFill>
            <a:ln>
              <a:noFill/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7770" tIns="13484" rIns="17770" bIns="13484" numCol="1" spcCol="1270" anchor="ctr" anchorCtr="0">
              <a:noAutofit/>
            </a:bodyPr>
            <a:lstStyle/>
            <a:p>
              <a:pPr>
                <a:defRPr/>
              </a:pPr>
              <a:r>
                <a:rPr lang="es-CO" sz="788" b="1" dirty="0">
                  <a:solidFill>
                    <a:srgbClr val="E7E6E6">
                      <a:lumMod val="25000"/>
                    </a:srgbClr>
                  </a:solidFill>
                  <a:latin typeface="Arial" panose="020B0604020202020204" pitchFamily="34" charset="0"/>
                  <a:ea typeface="Open Sans" panose="020B0606030504020204" pitchFamily="34" charset="0"/>
                  <a:cs typeface="Arial" panose="020B0604020202020204" pitchFamily="34" charset="0"/>
                </a:rPr>
                <a:t>4. Optimizar los procesos internos de la EPS</a:t>
              </a:r>
            </a:p>
          </p:txBody>
        </p:sp>
        <p:sp>
          <p:nvSpPr>
            <p:cNvPr id="27" name="Rectángulo 26">
              <a:extLst>
                <a:ext uri="{FF2B5EF4-FFF2-40B4-BE49-F238E27FC236}">
                  <a16:creationId xmlns:a16="http://schemas.microsoft.com/office/drawing/2014/main" id="{6BEC3E0E-6968-420F-AE31-AF7E128654C1}"/>
                </a:ext>
              </a:extLst>
            </p:cNvPr>
            <p:cNvSpPr/>
            <p:nvPr/>
          </p:nvSpPr>
          <p:spPr>
            <a:xfrm>
              <a:off x="929352" y="4372471"/>
              <a:ext cx="1390796" cy="1430960"/>
            </a:xfrm>
            <a:prstGeom prst="rect">
              <a:avLst/>
            </a:prstGeom>
            <a:solidFill>
              <a:srgbClr val="E66E1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514337">
                <a:defRPr/>
              </a:pPr>
              <a:r>
                <a:rPr lang="es-CO" sz="788" b="1" dirty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2. PROCESOS INTERNOS</a:t>
              </a:r>
            </a:p>
          </p:txBody>
        </p:sp>
        <p:sp>
          <p:nvSpPr>
            <p:cNvPr id="55" name="Forma libre: forma 54">
              <a:extLst>
                <a:ext uri="{FF2B5EF4-FFF2-40B4-BE49-F238E27FC236}">
                  <a16:creationId xmlns:a16="http://schemas.microsoft.com/office/drawing/2014/main" id="{607B11A5-984F-4129-8358-3D63CD465B4E}"/>
                </a:ext>
              </a:extLst>
            </p:cNvPr>
            <p:cNvSpPr/>
            <p:nvPr/>
          </p:nvSpPr>
          <p:spPr>
            <a:xfrm>
              <a:off x="7588263" y="4941831"/>
              <a:ext cx="325243" cy="869422"/>
            </a:xfrm>
            <a:custGeom>
              <a:avLst/>
              <a:gdLst>
                <a:gd name="connsiteX0" fmla="*/ 0 w 1022257"/>
                <a:gd name="connsiteY0" fmla="*/ 29806 h 298058"/>
                <a:gd name="connsiteX1" fmla="*/ 29806 w 1022257"/>
                <a:gd name="connsiteY1" fmla="*/ 0 h 298058"/>
                <a:gd name="connsiteX2" fmla="*/ 992451 w 1022257"/>
                <a:gd name="connsiteY2" fmla="*/ 0 h 298058"/>
                <a:gd name="connsiteX3" fmla="*/ 1022257 w 1022257"/>
                <a:gd name="connsiteY3" fmla="*/ 29806 h 298058"/>
                <a:gd name="connsiteX4" fmla="*/ 1022257 w 1022257"/>
                <a:gd name="connsiteY4" fmla="*/ 268252 h 298058"/>
                <a:gd name="connsiteX5" fmla="*/ 992451 w 1022257"/>
                <a:gd name="connsiteY5" fmla="*/ 298058 h 298058"/>
                <a:gd name="connsiteX6" fmla="*/ 29806 w 1022257"/>
                <a:gd name="connsiteY6" fmla="*/ 298058 h 298058"/>
                <a:gd name="connsiteX7" fmla="*/ 0 w 1022257"/>
                <a:gd name="connsiteY7" fmla="*/ 268252 h 298058"/>
                <a:gd name="connsiteX8" fmla="*/ 0 w 1022257"/>
                <a:gd name="connsiteY8" fmla="*/ 29806 h 2980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22257" h="298058">
                  <a:moveTo>
                    <a:pt x="0" y="29806"/>
                  </a:moveTo>
                  <a:cubicBezTo>
                    <a:pt x="0" y="13345"/>
                    <a:pt x="13345" y="0"/>
                    <a:pt x="29806" y="0"/>
                  </a:cubicBezTo>
                  <a:lnTo>
                    <a:pt x="992451" y="0"/>
                  </a:lnTo>
                  <a:cubicBezTo>
                    <a:pt x="1008912" y="0"/>
                    <a:pt x="1022257" y="13345"/>
                    <a:pt x="1022257" y="29806"/>
                  </a:cubicBezTo>
                  <a:lnTo>
                    <a:pt x="1022257" y="268252"/>
                  </a:lnTo>
                  <a:cubicBezTo>
                    <a:pt x="1022257" y="284713"/>
                    <a:pt x="1008912" y="298058"/>
                    <a:pt x="992451" y="298058"/>
                  </a:cubicBezTo>
                  <a:lnTo>
                    <a:pt x="29806" y="298058"/>
                  </a:lnTo>
                  <a:cubicBezTo>
                    <a:pt x="13345" y="298058"/>
                    <a:pt x="0" y="284713"/>
                    <a:pt x="0" y="268252"/>
                  </a:cubicBezTo>
                  <a:lnTo>
                    <a:pt x="0" y="29806"/>
                  </a:lnTo>
                  <a:close/>
                </a:path>
              </a:pathLst>
            </a:custGeom>
            <a:solidFill>
              <a:schemeClr val="accent2">
                <a:lumMod val="40000"/>
                <a:lumOff val="60000"/>
                <a:alpha val="89804"/>
              </a:schemeClr>
            </a:solidFill>
            <a:ln>
              <a:noFill/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7770" tIns="13484" rIns="17770" bIns="13484" numCol="1" spcCol="1270" anchor="ctr" anchorCtr="0">
              <a:noAutofit/>
            </a:bodyPr>
            <a:lstStyle/>
            <a:p>
              <a:pPr algn="ctr">
                <a:defRPr/>
              </a:pPr>
              <a:r>
                <a:rPr lang="es-CO" sz="788" b="1" dirty="0">
                  <a:solidFill>
                    <a:srgbClr val="E7E6E6">
                      <a:lumMod val="25000"/>
                    </a:srgbClr>
                  </a:solidFill>
                  <a:latin typeface="Arial" panose="020B0604020202020204" pitchFamily="34" charset="0"/>
                  <a:ea typeface="Open Sans" panose="020B0606030504020204" pitchFamily="34" charset="0"/>
                  <a:cs typeface="Arial" panose="020B0604020202020204" pitchFamily="34" charset="0"/>
                </a:rPr>
                <a:t>3</a:t>
              </a:r>
              <a:endParaRPr lang="es-MX" sz="788" b="1" dirty="0">
                <a:solidFill>
                  <a:srgbClr val="E7E6E6">
                    <a:lumMod val="25000"/>
                  </a:srgbClr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8" name="Forma libre: forma 57">
              <a:extLst>
                <a:ext uri="{FF2B5EF4-FFF2-40B4-BE49-F238E27FC236}">
                  <a16:creationId xmlns:a16="http://schemas.microsoft.com/office/drawing/2014/main" id="{F1335B2A-E179-48D4-9A75-5E67266E502D}"/>
                </a:ext>
              </a:extLst>
            </p:cNvPr>
            <p:cNvSpPr/>
            <p:nvPr/>
          </p:nvSpPr>
          <p:spPr>
            <a:xfrm>
              <a:off x="8628726" y="4947073"/>
              <a:ext cx="373911" cy="261610"/>
            </a:xfrm>
            <a:custGeom>
              <a:avLst/>
              <a:gdLst>
                <a:gd name="connsiteX0" fmla="*/ 0 w 1022257"/>
                <a:gd name="connsiteY0" fmla="*/ 29806 h 298058"/>
                <a:gd name="connsiteX1" fmla="*/ 29806 w 1022257"/>
                <a:gd name="connsiteY1" fmla="*/ 0 h 298058"/>
                <a:gd name="connsiteX2" fmla="*/ 992451 w 1022257"/>
                <a:gd name="connsiteY2" fmla="*/ 0 h 298058"/>
                <a:gd name="connsiteX3" fmla="*/ 1022257 w 1022257"/>
                <a:gd name="connsiteY3" fmla="*/ 29806 h 298058"/>
                <a:gd name="connsiteX4" fmla="*/ 1022257 w 1022257"/>
                <a:gd name="connsiteY4" fmla="*/ 268252 h 298058"/>
                <a:gd name="connsiteX5" fmla="*/ 992451 w 1022257"/>
                <a:gd name="connsiteY5" fmla="*/ 298058 h 298058"/>
                <a:gd name="connsiteX6" fmla="*/ 29806 w 1022257"/>
                <a:gd name="connsiteY6" fmla="*/ 298058 h 298058"/>
                <a:gd name="connsiteX7" fmla="*/ 0 w 1022257"/>
                <a:gd name="connsiteY7" fmla="*/ 268252 h 298058"/>
                <a:gd name="connsiteX8" fmla="*/ 0 w 1022257"/>
                <a:gd name="connsiteY8" fmla="*/ 29806 h 2980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22257" h="298058">
                  <a:moveTo>
                    <a:pt x="0" y="29806"/>
                  </a:moveTo>
                  <a:cubicBezTo>
                    <a:pt x="0" y="13345"/>
                    <a:pt x="13345" y="0"/>
                    <a:pt x="29806" y="0"/>
                  </a:cubicBezTo>
                  <a:lnTo>
                    <a:pt x="992451" y="0"/>
                  </a:lnTo>
                  <a:cubicBezTo>
                    <a:pt x="1008912" y="0"/>
                    <a:pt x="1022257" y="13345"/>
                    <a:pt x="1022257" y="29806"/>
                  </a:cubicBezTo>
                  <a:lnTo>
                    <a:pt x="1022257" y="268252"/>
                  </a:lnTo>
                  <a:cubicBezTo>
                    <a:pt x="1022257" y="284713"/>
                    <a:pt x="1008912" y="298058"/>
                    <a:pt x="992451" y="298058"/>
                  </a:cubicBezTo>
                  <a:lnTo>
                    <a:pt x="29806" y="298058"/>
                  </a:lnTo>
                  <a:cubicBezTo>
                    <a:pt x="13345" y="298058"/>
                    <a:pt x="0" y="284713"/>
                    <a:pt x="0" y="268252"/>
                  </a:cubicBezTo>
                  <a:lnTo>
                    <a:pt x="0" y="29806"/>
                  </a:lnTo>
                  <a:close/>
                </a:path>
              </a:pathLst>
            </a:custGeom>
            <a:solidFill>
              <a:schemeClr val="accent2">
                <a:lumMod val="40000"/>
                <a:lumOff val="60000"/>
                <a:alpha val="89804"/>
              </a:schemeClr>
            </a:solidFill>
            <a:ln>
              <a:noFill/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7770" tIns="13484" rIns="17770" bIns="13484" numCol="1" spcCol="1270" anchor="ctr" anchorCtr="0">
              <a:noAutofit/>
            </a:bodyPr>
            <a:lstStyle/>
            <a:p>
              <a:pPr algn="ctr">
                <a:defRPr/>
              </a:pPr>
              <a:r>
                <a:rPr lang="es-CO" sz="788" b="1" dirty="0">
                  <a:solidFill>
                    <a:srgbClr val="E7E6E6">
                      <a:lumMod val="25000"/>
                    </a:srgbClr>
                  </a:solidFill>
                  <a:latin typeface="Arial" panose="020B0604020202020204" pitchFamily="34" charset="0"/>
                  <a:ea typeface="Open Sans" panose="020B0606030504020204" pitchFamily="34" charset="0"/>
                  <a:cs typeface="Arial" panose="020B0604020202020204" pitchFamily="34" charset="0"/>
                </a:rPr>
                <a:t>DEP</a:t>
              </a:r>
              <a:endParaRPr lang="es-MX" sz="788" b="1" dirty="0">
                <a:solidFill>
                  <a:srgbClr val="E7E6E6">
                    <a:lumMod val="25000"/>
                  </a:srgbClr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9" name="Forma libre: forma 58">
              <a:extLst>
                <a:ext uri="{FF2B5EF4-FFF2-40B4-BE49-F238E27FC236}">
                  <a16:creationId xmlns:a16="http://schemas.microsoft.com/office/drawing/2014/main" id="{1FAF429B-3C09-4EA5-A17E-DBE458AF4E1E}"/>
                </a:ext>
              </a:extLst>
            </p:cNvPr>
            <p:cNvSpPr/>
            <p:nvPr/>
          </p:nvSpPr>
          <p:spPr>
            <a:xfrm>
              <a:off x="8628726" y="5256620"/>
              <a:ext cx="380305" cy="261610"/>
            </a:xfrm>
            <a:custGeom>
              <a:avLst/>
              <a:gdLst>
                <a:gd name="connsiteX0" fmla="*/ 0 w 1022257"/>
                <a:gd name="connsiteY0" fmla="*/ 29806 h 298058"/>
                <a:gd name="connsiteX1" fmla="*/ 29806 w 1022257"/>
                <a:gd name="connsiteY1" fmla="*/ 0 h 298058"/>
                <a:gd name="connsiteX2" fmla="*/ 992451 w 1022257"/>
                <a:gd name="connsiteY2" fmla="*/ 0 h 298058"/>
                <a:gd name="connsiteX3" fmla="*/ 1022257 w 1022257"/>
                <a:gd name="connsiteY3" fmla="*/ 29806 h 298058"/>
                <a:gd name="connsiteX4" fmla="*/ 1022257 w 1022257"/>
                <a:gd name="connsiteY4" fmla="*/ 268252 h 298058"/>
                <a:gd name="connsiteX5" fmla="*/ 992451 w 1022257"/>
                <a:gd name="connsiteY5" fmla="*/ 298058 h 298058"/>
                <a:gd name="connsiteX6" fmla="*/ 29806 w 1022257"/>
                <a:gd name="connsiteY6" fmla="*/ 298058 h 298058"/>
                <a:gd name="connsiteX7" fmla="*/ 0 w 1022257"/>
                <a:gd name="connsiteY7" fmla="*/ 268252 h 298058"/>
                <a:gd name="connsiteX8" fmla="*/ 0 w 1022257"/>
                <a:gd name="connsiteY8" fmla="*/ 29806 h 2980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22257" h="298058">
                  <a:moveTo>
                    <a:pt x="0" y="29806"/>
                  </a:moveTo>
                  <a:cubicBezTo>
                    <a:pt x="0" y="13345"/>
                    <a:pt x="13345" y="0"/>
                    <a:pt x="29806" y="0"/>
                  </a:cubicBezTo>
                  <a:lnTo>
                    <a:pt x="992451" y="0"/>
                  </a:lnTo>
                  <a:cubicBezTo>
                    <a:pt x="1008912" y="0"/>
                    <a:pt x="1022257" y="13345"/>
                    <a:pt x="1022257" y="29806"/>
                  </a:cubicBezTo>
                  <a:lnTo>
                    <a:pt x="1022257" y="268252"/>
                  </a:lnTo>
                  <a:cubicBezTo>
                    <a:pt x="1022257" y="284713"/>
                    <a:pt x="1008912" y="298058"/>
                    <a:pt x="992451" y="298058"/>
                  </a:cubicBezTo>
                  <a:lnTo>
                    <a:pt x="29806" y="298058"/>
                  </a:lnTo>
                  <a:cubicBezTo>
                    <a:pt x="13345" y="298058"/>
                    <a:pt x="0" y="284713"/>
                    <a:pt x="0" y="268252"/>
                  </a:cubicBezTo>
                  <a:lnTo>
                    <a:pt x="0" y="29806"/>
                  </a:lnTo>
                  <a:close/>
                </a:path>
              </a:pathLst>
            </a:custGeom>
            <a:solidFill>
              <a:schemeClr val="accent2">
                <a:lumMod val="40000"/>
                <a:lumOff val="60000"/>
                <a:alpha val="89804"/>
              </a:schemeClr>
            </a:solidFill>
            <a:ln>
              <a:noFill/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7770" tIns="13484" rIns="17770" bIns="13484" numCol="1" spcCol="1270" anchor="ctr" anchorCtr="0">
              <a:noAutofit/>
            </a:bodyPr>
            <a:lstStyle/>
            <a:p>
              <a:pPr algn="ctr">
                <a:defRPr/>
              </a:pPr>
              <a:r>
                <a:rPr lang="es-CO" sz="788" b="1" dirty="0">
                  <a:solidFill>
                    <a:srgbClr val="E7E6E6">
                      <a:lumMod val="25000"/>
                    </a:srgbClr>
                  </a:solidFill>
                  <a:latin typeface="Arial" panose="020B0604020202020204" pitchFamily="34" charset="0"/>
                  <a:ea typeface="Open Sans" panose="020B0606030504020204" pitchFamily="34" charset="0"/>
                  <a:cs typeface="Arial" panose="020B0604020202020204" pitchFamily="34" charset="0"/>
                </a:rPr>
                <a:t>OCI</a:t>
              </a:r>
              <a:endParaRPr lang="es-MX" sz="788" b="1" dirty="0">
                <a:solidFill>
                  <a:srgbClr val="E7E6E6">
                    <a:lumMod val="25000"/>
                  </a:srgbClr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0" name="Forma libre: forma 59">
              <a:extLst>
                <a:ext uri="{FF2B5EF4-FFF2-40B4-BE49-F238E27FC236}">
                  <a16:creationId xmlns:a16="http://schemas.microsoft.com/office/drawing/2014/main" id="{146C34A9-DC68-4BF1-A504-6D00BC974961}"/>
                </a:ext>
              </a:extLst>
            </p:cNvPr>
            <p:cNvSpPr/>
            <p:nvPr/>
          </p:nvSpPr>
          <p:spPr>
            <a:xfrm>
              <a:off x="8628726" y="5554166"/>
              <a:ext cx="380305" cy="261610"/>
            </a:xfrm>
            <a:custGeom>
              <a:avLst/>
              <a:gdLst>
                <a:gd name="connsiteX0" fmla="*/ 0 w 1022257"/>
                <a:gd name="connsiteY0" fmla="*/ 29806 h 298058"/>
                <a:gd name="connsiteX1" fmla="*/ 29806 w 1022257"/>
                <a:gd name="connsiteY1" fmla="*/ 0 h 298058"/>
                <a:gd name="connsiteX2" fmla="*/ 992451 w 1022257"/>
                <a:gd name="connsiteY2" fmla="*/ 0 h 298058"/>
                <a:gd name="connsiteX3" fmla="*/ 1022257 w 1022257"/>
                <a:gd name="connsiteY3" fmla="*/ 29806 h 298058"/>
                <a:gd name="connsiteX4" fmla="*/ 1022257 w 1022257"/>
                <a:gd name="connsiteY4" fmla="*/ 268252 h 298058"/>
                <a:gd name="connsiteX5" fmla="*/ 992451 w 1022257"/>
                <a:gd name="connsiteY5" fmla="*/ 298058 h 298058"/>
                <a:gd name="connsiteX6" fmla="*/ 29806 w 1022257"/>
                <a:gd name="connsiteY6" fmla="*/ 298058 h 298058"/>
                <a:gd name="connsiteX7" fmla="*/ 0 w 1022257"/>
                <a:gd name="connsiteY7" fmla="*/ 268252 h 298058"/>
                <a:gd name="connsiteX8" fmla="*/ 0 w 1022257"/>
                <a:gd name="connsiteY8" fmla="*/ 29806 h 2980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22257" h="298058">
                  <a:moveTo>
                    <a:pt x="0" y="29806"/>
                  </a:moveTo>
                  <a:cubicBezTo>
                    <a:pt x="0" y="13345"/>
                    <a:pt x="13345" y="0"/>
                    <a:pt x="29806" y="0"/>
                  </a:cubicBezTo>
                  <a:lnTo>
                    <a:pt x="992451" y="0"/>
                  </a:lnTo>
                  <a:cubicBezTo>
                    <a:pt x="1008912" y="0"/>
                    <a:pt x="1022257" y="13345"/>
                    <a:pt x="1022257" y="29806"/>
                  </a:cubicBezTo>
                  <a:lnTo>
                    <a:pt x="1022257" y="268252"/>
                  </a:lnTo>
                  <a:cubicBezTo>
                    <a:pt x="1022257" y="284713"/>
                    <a:pt x="1008912" y="298058"/>
                    <a:pt x="992451" y="298058"/>
                  </a:cubicBezTo>
                  <a:lnTo>
                    <a:pt x="29806" y="298058"/>
                  </a:lnTo>
                  <a:cubicBezTo>
                    <a:pt x="13345" y="298058"/>
                    <a:pt x="0" y="284713"/>
                    <a:pt x="0" y="268252"/>
                  </a:cubicBezTo>
                  <a:lnTo>
                    <a:pt x="0" y="29806"/>
                  </a:lnTo>
                  <a:close/>
                </a:path>
              </a:pathLst>
            </a:custGeom>
            <a:solidFill>
              <a:schemeClr val="accent2">
                <a:lumMod val="40000"/>
                <a:lumOff val="60000"/>
                <a:alpha val="89804"/>
              </a:schemeClr>
            </a:solidFill>
            <a:ln>
              <a:noFill/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7770" tIns="13484" rIns="17770" bIns="13484" numCol="1" spcCol="1270" anchor="ctr" anchorCtr="0">
              <a:noAutofit/>
            </a:bodyPr>
            <a:lstStyle/>
            <a:p>
              <a:pPr algn="ctr">
                <a:defRPr/>
              </a:pPr>
              <a:r>
                <a:rPr lang="es-CO" sz="788" b="1" dirty="0">
                  <a:solidFill>
                    <a:srgbClr val="E7E6E6">
                      <a:lumMod val="25000"/>
                    </a:srgbClr>
                  </a:solidFill>
                  <a:latin typeface="Arial" panose="020B0604020202020204" pitchFamily="34" charset="0"/>
                  <a:ea typeface="Open Sans" panose="020B0606030504020204" pitchFamily="34" charset="0"/>
                  <a:cs typeface="Arial" panose="020B0604020202020204" pitchFamily="34" charset="0"/>
                </a:rPr>
                <a:t>OGR</a:t>
              </a:r>
              <a:endParaRPr lang="es-MX" sz="788" b="1" dirty="0">
                <a:solidFill>
                  <a:srgbClr val="E7E6E6">
                    <a:lumMod val="25000"/>
                  </a:srgbClr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1" name="Forma libre: forma 60">
              <a:extLst>
                <a:ext uri="{FF2B5EF4-FFF2-40B4-BE49-F238E27FC236}">
                  <a16:creationId xmlns:a16="http://schemas.microsoft.com/office/drawing/2014/main" id="{19D8430D-CDD3-4F38-9C92-A314DC708D2E}"/>
                </a:ext>
              </a:extLst>
            </p:cNvPr>
            <p:cNvSpPr/>
            <p:nvPr/>
          </p:nvSpPr>
          <p:spPr>
            <a:xfrm>
              <a:off x="9634537" y="4941831"/>
              <a:ext cx="325243" cy="261610"/>
            </a:xfrm>
            <a:custGeom>
              <a:avLst/>
              <a:gdLst>
                <a:gd name="connsiteX0" fmla="*/ 0 w 1022257"/>
                <a:gd name="connsiteY0" fmla="*/ 29806 h 298058"/>
                <a:gd name="connsiteX1" fmla="*/ 29806 w 1022257"/>
                <a:gd name="connsiteY1" fmla="*/ 0 h 298058"/>
                <a:gd name="connsiteX2" fmla="*/ 992451 w 1022257"/>
                <a:gd name="connsiteY2" fmla="*/ 0 h 298058"/>
                <a:gd name="connsiteX3" fmla="*/ 1022257 w 1022257"/>
                <a:gd name="connsiteY3" fmla="*/ 29806 h 298058"/>
                <a:gd name="connsiteX4" fmla="*/ 1022257 w 1022257"/>
                <a:gd name="connsiteY4" fmla="*/ 268252 h 298058"/>
                <a:gd name="connsiteX5" fmla="*/ 992451 w 1022257"/>
                <a:gd name="connsiteY5" fmla="*/ 298058 h 298058"/>
                <a:gd name="connsiteX6" fmla="*/ 29806 w 1022257"/>
                <a:gd name="connsiteY6" fmla="*/ 298058 h 298058"/>
                <a:gd name="connsiteX7" fmla="*/ 0 w 1022257"/>
                <a:gd name="connsiteY7" fmla="*/ 268252 h 298058"/>
                <a:gd name="connsiteX8" fmla="*/ 0 w 1022257"/>
                <a:gd name="connsiteY8" fmla="*/ 29806 h 2980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22257" h="298058">
                  <a:moveTo>
                    <a:pt x="0" y="29806"/>
                  </a:moveTo>
                  <a:cubicBezTo>
                    <a:pt x="0" y="13345"/>
                    <a:pt x="13345" y="0"/>
                    <a:pt x="29806" y="0"/>
                  </a:cubicBezTo>
                  <a:lnTo>
                    <a:pt x="992451" y="0"/>
                  </a:lnTo>
                  <a:cubicBezTo>
                    <a:pt x="1008912" y="0"/>
                    <a:pt x="1022257" y="13345"/>
                    <a:pt x="1022257" y="29806"/>
                  </a:cubicBezTo>
                  <a:lnTo>
                    <a:pt x="1022257" y="268252"/>
                  </a:lnTo>
                  <a:cubicBezTo>
                    <a:pt x="1022257" y="284713"/>
                    <a:pt x="1008912" y="298058"/>
                    <a:pt x="992451" y="298058"/>
                  </a:cubicBezTo>
                  <a:lnTo>
                    <a:pt x="29806" y="298058"/>
                  </a:lnTo>
                  <a:cubicBezTo>
                    <a:pt x="13345" y="298058"/>
                    <a:pt x="0" y="284713"/>
                    <a:pt x="0" y="268252"/>
                  </a:cubicBezTo>
                  <a:lnTo>
                    <a:pt x="0" y="29806"/>
                  </a:lnTo>
                  <a:close/>
                </a:path>
              </a:pathLst>
            </a:custGeom>
            <a:solidFill>
              <a:schemeClr val="accent2">
                <a:lumMod val="40000"/>
                <a:lumOff val="60000"/>
                <a:alpha val="89804"/>
              </a:schemeClr>
            </a:solidFill>
            <a:ln>
              <a:noFill/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7770" tIns="13484" rIns="17770" bIns="13484" numCol="1" spcCol="1270" anchor="ctr" anchorCtr="0">
              <a:noAutofit/>
            </a:bodyPr>
            <a:lstStyle/>
            <a:p>
              <a:pPr algn="ctr">
                <a:defRPr/>
              </a:pPr>
              <a:r>
                <a:rPr lang="es-MX" sz="788" b="1" dirty="0">
                  <a:solidFill>
                    <a:srgbClr val="E7E6E6">
                      <a:lumMod val="25000"/>
                    </a:srgbClr>
                  </a:solidFill>
                  <a:latin typeface="Arial" panose="020B0604020202020204" pitchFamily="34" charset="0"/>
                  <a:ea typeface="Open Sans" panose="020B0606030504020204" pitchFamily="34" charset="0"/>
                  <a:cs typeface="Arial" panose="020B0604020202020204" pitchFamily="34" charset="0"/>
                </a:rPr>
                <a:t>7</a:t>
              </a:r>
            </a:p>
          </p:txBody>
        </p:sp>
        <p:sp>
          <p:nvSpPr>
            <p:cNvPr id="62" name="Forma libre: forma 61">
              <a:extLst>
                <a:ext uri="{FF2B5EF4-FFF2-40B4-BE49-F238E27FC236}">
                  <a16:creationId xmlns:a16="http://schemas.microsoft.com/office/drawing/2014/main" id="{C6CA94BC-5330-4045-B8C8-EE02FE764B53}"/>
                </a:ext>
              </a:extLst>
            </p:cNvPr>
            <p:cNvSpPr/>
            <p:nvPr/>
          </p:nvSpPr>
          <p:spPr>
            <a:xfrm>
              <a:off x="9630524" y="5254006"/>
              <a:ext cx="325243" cy="261610"/>
            </a:xfrm>
            <a:custGeom>
              <a:avLst/>
              <a:gdLst>
                <a:gd name="connsiteX0" fmla="*/ 0 w 1022257"/>
                <a:gd name="connsiteY0" fmla="*/ 29806 h 298058"/>
                <a:gd name="connsiteX1" fmla="*/ 29806 w 1022257"/>
                <a:gd name="connsiteY1" fmla="*/ 0 h 298058"/>
                <a:gd name="connsiteX2" fmla="*/ 992451 w 1022257"/>
                <a:gd name="connsiteY2" fmla="*/ 0 h 298058"/>
                <a:gd name="connsiteX3" fmla="*/ 1022257 w 1022257"/>
                <a:gd name="connsiteY3" fmla="*/ 29806 h 298058"/>
                <a:gd name="connsiteX4" fmla="*/ 1022257 w 1022257"/>
                <a:gd name="connsiteY4" fmla="*/ 268252 h 298058"/>
                <a:gd name="connsiteX5" fmla="*/ 992451 w 1022257"/>
                <a:gd name="connsiteY5" fmla="*/ 298058 h 298058"/>
                <a:gd name="connsiteX6" fmla="*/ 29806 w 1022257"/>
                <a:gd name="connsiteY6" fmla="*/ 298058 h 298058"/>
                <a:gd name="connsiteX7" fmla="*/ 0 w 1022257"/>
                <a:gd name="connsiteY7" fmla="*/ 268252 h 298058"/>
                <a:gd name="connsiteX8" fmla="*/ 0 w 1022257"/>
                <a:gd name="connsiteY8" fmla="*/ 29806 h 2980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22257" h="298058">
                  <a:moveTo>
                    <a:pt x="0" y="29806"/>
                  </a:moveTo>
                  <a:cubicBezTo>
                    <a:pt x="0" y="13345"/>
                    <a:pt x="13345" y="0"/>
                    <a:pt x="29806" y="0"/>
                  </a:cubicBezTo>
                  <a:lnTo>
                    <a:pt x="992451" y="0"/>
                  </a:lnTo>
                  <a:cubicBezTo>
                    <a:pt x="1008912" y="0"/>
                    <a:pt x="1022257" y="13345"/>
                    <a:pt x="1022257" y="29806"/>
                  </a:cubicBezTo>
                  <a:lnTo>
                    <a:pt x="1022257" y="268252"/>
                  </a:lnTo>
                  <a:cubicBezTo>
                    <a:pt x="1022257" y="284713"/>
                    <a:pt x="1008912" y="298058"/>
                    <a:pt x="992451" y="298058"/>
                  </a:cubicBezTo>
                  <a:lnTo>
                    <a:pt x="29806" y="298058"/>
                  </a:lnTo>
                  <a:cubicBezTo>
                    <a:pt x="13345" y="298058"/>
                    <a:pt x="0" y="284713"/>
                    <a:pt x="0" y="268252"/>
                  </a:cubicBezTo>
                  <a:lnTo>
                    <a:pt x="0" y="29806"/>
                  </a:lnTo>
                  <a:close/>
                </a:path>
              </a:pathLst>
            </a:custGeom>
            <a:solidFill>
              <a:schemeClr val="accent2">
                <a:lumMod val="40000"/>
                <a:lumOff val="60000"/>
                <a:alpha val="89804"/>
              </a:schemeClr>
            </a:solidFill>
            <a:ln>
              <a:noFill/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7770" tIns="13484" rIns="17770" bIns="13484" numCol="1" spcCol="1270" anchor="ctr" anchorCtr="0">
              <a:noAutofit/>
            </a:bodyPr>
            <a:lstStyle/>
            <a:p>
              <a:pPr algn="ctr">
                <a:defRPr/>
              </a:pPr>
              <a:r>
                <a:rPr lang="es-CO" sz="788" b="1" dirty="0">
                  <a:solidFill>
                    <a:srgbClr val="E7E6E6">
                      <a:lumMod val="25000"/>
                    </a:srgbClr>
                  </a:solidFill>
                  <a:latin typeface="Arial" panose="020B0604020202020204" pitchFamily="34" charset="0"/>
                  <a:ea typeface="Open Sans" panose="020B0606030504020204" pitchFamily="34" charset="0"/>
                  <a:cs typeface="Arial" panose="020B0604020202020204" pitchFamily="34" charset="0"/>
                </a:rPr>
                <a:t>4</a:t>
              </a:r>
              <a:endParaRPr lang="es-MX" sz="788" b="1" dirty="0">
                <a:solidFill>
                  <a:srgbClr val="E7E6E6">
                    <a:lumMod val="25000"/>
                  </a:srgbClr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3" name="Forma libre: forma 62">
              <a:extLst>
                <a:ext uri="{FF2B5EF4-FFF2-40B4-BE49-F238E27FC236}">
                  <a16:creationId xmlns:a16="http://schemas.microsoft.com/office/drawing/2014/main" id="{6606240C-6092-42C9-82DF-87B539F76EA4}"/>
                </a:ext>
              </a:extLst>
            </p:cNvPr>
            <p:cNvSpPr/>
            <p:nvPr/>
          </p:nvSpPr>
          <p:spPr>
            <a:xfrm>
              <a:off x="9632905" y="5549643"/>
              <a:ext cx="325243" cy="261610"/>
            </a:xfrm>
            <a:custGeom>
              <a:avLst/>
              <a:gdLst>
                <a:gd name="connsiteX0" fmla="*/ 0 w 1022257"/>
                <a:gd name="connsiteY0" fmla="*/ 29806 h 298058"/>
                <a:gd name="connsiteX1" fmla="*/ 29806 w 1022257"/>
                <a:gd name="connsiteY1" fmla="*/ 0 h 298058"/>
                <a:gd name="connsiteX2" fmla="*/ 992451 w 1022257"/>
                <a:gd name="connsiteY2" fmla="*/ 0 h 298058"/>
                <a:gd name="connsiteX3" fmla="*/ 1022257 w 1022257"/>
                <a:gd name="connsiteY3" fmla="*/ 29806 h 298058"/>
                <a:gd name="connsiteX4" fmla="*/ 1022257 w 1022257"/>
                <a:gd name="connsiteY4" fmla="*/ 268252 h 298058"/>
                <a:gd name="connsiteX5" fmla="*/ 992451 w 1022257"/>
                <a:gd name="connsiteY5" fmla="*/ 298058 h 298058"/>
                <a:gd name="connsiteX6" fmla="*/ 29806 w 1022257"/>
                <a:gd name="connsiteY6" fmla="*/ 298058 h 298058"/>
                <a:gd name="connsiteX7" fmla="*/ 0 w 1022257"/>
                <a:gd name="connsiteY7" fmla="*/ 268252 h 298058"/>
                <a:gd name="connsiteX8" fmla="*/ 0 w 1022257"/>
                <a:gd name="connsiteY8" fmla="*/ 29806 h 2980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22257" h="298058">
                  <a:moveTo>
                    <a:pt x="0" y="29806"/>
                  </a:moveTo>
                  <a:cubicBezTo>
                    <a:pt x="0" y="13345"/>
                    <a:pt x="13345" y="0"/>
                    <a:pt x="29806" y="0"/>
                  </a:cubicBezTo>
                  <a:lnTo>
                    <a:pt x="992451" y="0"/>
                  </a:lnTo>
                  <a:cubicBezTo>
                    <a:pt x="1008912" y="0"/>
                    <a:pt x="1022257" y="13345"/>
                    <a:pt x="1022257" y="29806"/>
                  </a:cubicBezTo>
                  <a:lnTo>
                    <a:pt x="1022257" y="268252"/>
                  </a:lnTo>
                  <a:cubicBezTo>
                    <a:pt x="1022257" y="284713"/>
                    <a:pt x="1008912" y="298058"/>
                    <a:pt x="992451" y="298058"/>
                  </a:cubicBezTo>
                  <a:lnTo>
                    <a:pt x="29806" y="298058"/>
                  </a:lnTo>
                  <a:cubicBezTo>
                    <a:pt x="13345" y="298058"/>
                    <a:pt x="0" y="284713"/>
                    <a:pt x="0" y="268252"/>
                  </a:cubicBezTo>
                  <a:lnTo>
                    <a:pt x="0" y="29806"/>
                  </a:lnTo>
                  <a:close/>
                </a:path>
              </a:pathLst>
            </a:custGeom>
            <a:solidFill>
              <a:schemeClr val="accent2">
                <a:lumMod val="40000"/>
                <a:lumOff val="60000"/>
                <a:alpha val="89804"/>
              </a:schemeClr>
            </a:solidFill>
            <a:ln>
              <a:noFill/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7770" tIns="13484" rIns="17770" bIns="13484" numCol="1" spcCol="1270" anchor="ctr" anchorCtr="0">
              <a:noAutofit/>
            </a:bodyPr>
            <a:lstStyle/>
            <a:p>
              <a:pPr algn="ctr">
                <a:defRPr/>
              </a:pPr>
              <a:r>
                <a:rPr lang="es-MX" sz="788" b="1" dirty="0">
                  <a:solidFill>
                    <a:srgbClr val="E7E6E6">
                      <a:lumMod val="25000"/>
                    </a:srgbClr>
                  </a:solidFill>
                  <a:latin typeface="Arial" panose="020B0604020202020204" pitchFamily="34" charset="0"/>
                  <a:ea typeface="Open Sans" panose="020B0606030504020204" pitchFamily="34" charset="0"/>
                  <a:cs typeface="Arial" panose="020B0604020202020204" pitchFamily="34" charset="0"/>
                </a:rPr>
                <a:t>3</a:t>
              </a:r>
            </a:p>
          </p:txBody>
        </p:sp>
        <p:sp>
          <p:nvSpPr>
            <p:cNvPr id="64" name="Forma libre: forma 63">
              <a:extLst>
                <a:ext uri="{FF2B5EF4-FFF2-40B4-BE49-F238E27FC236}">
                  <a16:creationId xmlns:a16="http://schemas.microsoft.com/office/drawing/2014/main" id="{C6900443-B2E6-4D63-BEC7-6FE9FA14D96F}"/>
                </a:ext>
              </a:extLst>
            </p:cNvPr>
            <p:cNvSpPr/>
            <p:nvPr/>
          </p:nvSpPr>
          <p:spPr>
            <a:xfrm>
              <a:off x="7581869" y="4326185"/>
              <a:ext cx="325243" cy="571636"/>
            </a:xfrm>
            <a:custGeom>
              <a:avLst/>
              <a:gdLst>
                <a:gd name="connsiteX0" fmla="*/ 0 w 1022257"/>
                <a:gd name="connsiteY0" fmla="*/ 29806 h 298058"/>
                <a:gd name="connsiteX1" fmla="*/ 29806 w 1022257"/>
                <a:gd name="connsiteY1" fmla="*/ 0 h 298058"/>
                <a:gd name="connsiteX2" fmla="*/ 992451 w 1022257"/>
                <a:gd name="connsiteY2" fmla="*/ 0 h 298058"/>
                <a:gd name="connsiteX3" fmla="*/ 1022257 w 1022257"/>
                <a:gd name="connsiteY3" fmla="*/ 29806 h 298058"/>
                <a:gd name="connsiteX4" fmla="*/ 1022257 w 1022257"/>
                <a:gd name="connsiteY4" fmla="*/ 268252 h 298058"/>
                <a:gd name="connsiteX5" fmla="*/ 992451 w 1022257"/>
                <a:gd name="connsiteY5" fmla="*/ 298058 h 298058"/>
                <a:gd name="connsiteX6" fmla="*/ 29806 w 1022257"/>
                <a:gd name="connsiteY6" fmla="*/ 298058 h 298058"/>
                <a:gd name="connsiteX7" fmla="*/ 0 w 1022257"/>
                <a:gd name="connsiteY7" fmla="*/ 268252 h 298058"/>
                <a:gd name="connsiteX8" fmla="*/ 0 w 1022257"/>
                <a:gd name="connsiteY8" fmla="*/ 29806 h 2980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22257" h="298058">
                  <a:moveTo>
                    <a:pt x="0" y="29806"/>
                  </a:moveTo>
                  <a:cubicBezTo>
                    <a:pt x="0" y="13345"/>
                    <a:pt x="13345" y="0"/>
                    <a:pt x="29806" y="0"/>
                  </a:cubicBezTo>
                  <a:lnTo>
                    <a:pt x="992451" y="0"/>
                  </a:lnTo>
                  <a:cubicBezTo>
                    <a:pt x="1008912" y="0"/>
                    <a:pt x="1022257" y="13345"/>
                    <a:pt x="1022257" y="29806"/>
                  </a:cubicBezTo>
                  <a:lnTo>
                    <a:pt x="1022257" y="268252"/>
                  </a:lnTo>
                  <a:cubicBezTo>
                    <a:pt x="1022257" y="284713"/>
                    <a:pt x="1008912" y="298058"/>
                    <a:pt x="992451" y="298058"/>
                  </a:cubicBezTo>
                  <a:lnTo>
                    <a:pt x="29806" y="298058"/>
                  </a:lnTo>
                  <a:cubicBezTo>
                    <a:pt x="13345" y="298058"/>
                    <a:pt x="0" y="284713"/>
                    <a:pt x="0" y="268252"/>
                  </a:cubicBezTo>
                  <a:lnTo>
                    <a:pt x="0" y="29806"/>
                  </a:lnTo>
                  <a:close/>
                </a:path>
              </a:pathLst>
            </a:custGeom>
            <a:solidFill>
              <a:schemeClr val="accent2">
                <a:lumMod val="40000"/>
                <a:lumOff val="60000"/>
                <a:alpha val="89804"/>
              </a:schemeClr>
            </a:solidFill>
            <a:ln>
              <a:noFill/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7770" tIns="13484" rIns="17770" bIns="13484" numCol="1" spcCol="1270" anchor="ctr" anchorCtr="0">
              <a:noAutofit/>
            </a:bodyPr>
            <a:lstStyle/>
            <a:p>
              <a:pPr algn="ctr">
                <a:defRPr/>
              </a:pPr>
              <a:r>
                <a:rPr lang="es-CO" sz="788" b="1" dirty="0">
                  <a:solidFill>
                    <a:srgbClr val="E7E6E6">
                      <a:lumMod val="25000"/>
                    </a:srgbClr>
                  </a:solidFill>
                  <a:latin typeface="Arial" panose="020B0604020202020204" pitchFamily="34" charset="0"/>
                  <a:ea typeface="Open Sans" panose="020B0606030504020204" pitchFamily="34" charset="0"/>
                  <a:cs typeface="Arial" panose="020B0604020202020204" pitchFamily="34" charset="0"/>
                </a:rPr>
                <a:t>3</a:t>
              </a:r>
              <a:endParaRPr lang="es-MX" sz="788" b="1" dirty="0">
                <a:solidFill>
                  <a:srgbClr val="E7E6E6">
                    <a:lumMod val="25000"/>
                  </a:srgbClr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5" name="Forma libre: forma 64">
              <a:extLst>
                <a:ext uri="{FF2B5EF4-FFF2-40B4-BE49-F238E27FC236}">
                  <a16:creationId xmlns:a16="http://schemas.microsoft.com/office/drawing/2014/main" id="{A9624A58-CC0A-4E74-B57C-B6301BF959A7}"/>
                </a:ext>
              </a:extLst>
            </p:cNvPr>
            <p:cNvSpPr/>
            <p:nvPr/>
          </p:nvSpPr>
          <p:spPr>
            <a:xfrm>
              <a:off x="8622332" y="4326185"/>
              <a:ext cx="373911" cy="261610"/>
            </a:xfrm>
            <a:custGeom>
              <a:avLst/>
              <a:gdLst>
                <a:gd name="connsiteX0" fmla="*/ 0 w 1022257"/>
                <a:gd name="connsiteY0" fmla="*/ 29806 h 298058"/>
                <a:gd name="connsiteX1" fmla="*/ 29806 w 1022257"/>
                <a:gd name="connsiteY1" fmla="*/ 0 h 298058"/>
                <a:gd name="connsiteX2" fmla="*/ 992451 w 1022257"/>
                <a:gd name="connsiteY2" fmla="*/ 0 h 298058"/>
                <a:gd name="connsiteX3" fmla="*/ 1022257 w 1022257"/>
                <a:gd name="connsiteY3" fmla="*/ 29806 h 298058"/>
                <a:gd name="connsiteX4" fmla="*/ 1022257 w 1022257"/>
                <a:gd name="connsiteY4" fmla="*/ 268252 h 298058"/>
                <a:gd name="connsiteX5" fmla="*/ 992451 w 1022257"/>
                <a:gd name="connsiteY5" fmla="*/ 298058 h 298058"/>
                <a:gd name="connsiteX6" fmla="*/ 29806 w 1022257"/>
                <a:gd name="connsiteY6" fmla="*/ 298058 h 298058"/>
                <a:gd name="connsiteX7" fmla="*/ 0 w 1022257"/>
                <a:gd name="connsiteY7" fmla="*/ 268252 h 298058"/>
                <a:gd name="connsiteX8" fmla="*/ 0 w 1022257"/>
                <a:gd name="connsiteY8" fmla="*/ 29806 h 2980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22257" h="298058">
                  <a:moveTo>
                    <a:pt x="0" y="29806"/>
                  </a:moveTo>
                  <a:cubicBezTo>
                    <a:pt x="0" y="13345"/>
                    <a:pt x="13345" y="0"/>
                    <a:pt x="29806" y="0"/>
                  </a:cubicBezTo>
                  <a:lnTo>
                    <a:pt x="992451" y="0"/>
                  </a:lnTo>
                  <a:cubicBezTo>
                    <a:pt x="1008912" y="0"/>
                    <a:pt x="1022257" y="13345"/>
                    <a:pt x="1022257" y="29806"/>
                  </a:cubicBezTo>
                  <a:lnTo>
                    <a:pt x="1022257" y="268252"/>
                  </a:lnTo>
                  <a:cubicBezTo>
                    <a:pt x="1022257" y="284713"/>
                    <a:pt x="1008912" y="298058"/>
                    <a:pt x="992451" y="298058"/>
                  </a:cubicBezTo>
                  <a:lnTo>
                    <a:pt x="29806" y="298058"/>
                  </a:lnTo>
                  <a:cubicBezTo>
                    <a:pt x="13345" y="298058"/>
                    <a:pt x="0" y="284713"/>
                    <a:pt x="0" y="268252"/>
                  </a:cubicBezTo>
                  <a:lnTo>
                    <a:pt x="0" y="29806"/>
                  </a:lnTo>
                  <a:close/>
                </a:path>
              </a:pathLst>
            </a:custGeom>
            <a:solidFill>
              <a:schemeClr val="accent2">
                <a:lumMod val="40000"/>
                <a:lumOff val="60000"/>
                <a:alpha val="89804"/>
              </a:schemeClr>
            </a:solidFill>
            <a:ln>
              <a:noFill/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7770" tIns="13484" rIns="17770" bIns="13484" numCol="1" spcCol="1270" anchor="ctr" anchorCtr="0">
              <a:noAutofit/>
            </a:bodyPr>
            <a:lstStyle/>
            <a:p>
              <a:pPr algn="ctr">
                <a:defRPr/>
              </a:pPr>
              <a:r>
                <a:rPr lang="es-CO" sz="788" b="1" dirty="0">
                  <a:solidFill>
                    <a:srgbClr val="E7E6E6">
                      <a:lumMod val="25000"/>
                    </a:srgbClr>
                  </a:solidFill>
                  <a:latin typeface="Arial" panose="020B0604020202020204" pitchFamily="34" charset="0"/>
                  <a:ea typeface="Open Sans" panose="020B0606030504020204" pitchFamily="34" charset="0"/>
                  <a:cs typeface="Arial" panose="020B0604020202020204" pitchFamily="34" charset="0"/>
                </a:rPr>
                <a:t>DEP</a:t>
              </a:r>
              <a:endParaRPr lang="es-MX" sz="788" b="1" dirty="0">
                <a:solidFill>
                  <a:srgbClr val="E7E6E6">
                    <a:lumMod val="25000"/>
                  </a:srgbClr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6" name="Forma libre: forma 65">
              <a:extLst>
                <a:ext uri="{FF2B5EF4-FFF2-40B4-BE49-F238E27FC236}">
                  <a16:creationId xmlns:a16="http://schemas.microsoft.com/office/drawing/2014/main" id="{950C722A-3412-4C28-948E-4B7FAC8BDD63}"/>
                </a:ext>
              </a:extLst>
            </p:cNvPr>
            <p:cNvSpPr/>
            <p:nvPr/>
          </p:nvSpPr>
          <p:spPr>
            <a:xfrm>
              <a:off x="9628143" y="4320943"/>
              <a:ext cx="325243" cy="261610"/>
            </a:xfrm>
            <a:custGeom>
              <a:avLst/>
              <a:gdLst>
                <a:gd name="connsiteX0" fmla="*/ 0 w 1022257"/>
                <a:gd name="connsiteY0" fmla="*/ 29806 h 298058"/>
                <a:gd name="connsiteX1" fmla="*/ 29806 w 1022257"/>
                <a:gd name="connsiteY1" fmla="*/ 0 h 298058"/>
                <a:gd name="connsiteX2" fmla="*/ 992451 w 1022257"/>
                <a:gd name="connsiteY2" fmla="*/ 0 h 298058"/>
                <a:gd name="connsiteX3" fmla="*/ 1022257 w 1022257"/>
                <a:gd name="connsiteY3" fmla="*/ 29806 h 298058"/>
                <a:gd name="connsiteX4" fmla="*/ 1022257 w 1022257"/>
                <a:gd name="connsiteY4" fmla="*/ 268252 h 298058"/>
                <a:gd name="connsiteX5" fmla="*/ 992451 w 1022257"/>
                <a:gd name="connsiteY5" fmla="*/ 298058 h 298058"/>
                <a:gd name="connsiteX6" fmla="*/ 29806 w 1022257"/>
                <a:gd name="connsiteY6" fmla="*/ 298058 h 298058"/>
                <a:gd name="connsiteX7" fmla="*/ 0 w 1022257"/>
                <a:gd name="connsiteY7" fmla="*/ 268252 h 298058"/>
                <a:gd name="connsiteX8" fmla="*/ 0 w 1022257"/>
                <a:gd name="connsiteY8" fmla="*/ 29806 h 2980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22257" h="298058">
                  <a:moveTo>
                    <a:pt x="0" y="29806"/>
                  </a:moveTo>
                  <a:cubicBezTo>
                    <a:pt x="0" y="13345"/>
                    <a:pt x="13345" y="0"/>
                    <a:pt x="29806" y="0"/>
                  </a:cubicBezTo>
                  <a:lnTo>
                    <a:pt x="992451" y="0"/>
                  </a:lnTo>
                  <a:cubicBezTo>
                    <a:pt x="1008912" y="0"/>
                    <a:pt x="1022257" y="13345"/>
                    <a:pt x="1022257" y="29806"/>
                  </a:cubicBezTo>
                  <a:lnTo>
                    <a:pt x="1022257" y="268252"/>
                  </a:lnTo>
                  <a:cubicBezTo>
                    <a:pt x="1022257" y="284713"/>
                    <a:pt x="1008912" y="298058"/>
                    <a:pt x="992451" y="298058"/>
                  </a:cubicBezTo>
                  <a:lnTo>
                    <a:pt x="29806" y="298058"/>
                  </a:lnTo>
                  <a:cubicBezTo>
                    <a:pt x="13345" y="298058"/>
                    <a:pt x="0" y="284713"/>
                    <a:pt x="0" y="268252"/>
                  </a:cubicBezTo>
                  <a:lnTo>
                    <a:pt x="0" y="29806"/>
                  </a:lnTo>
                  <a:close/>
                </a:path>
              </a:pathLst>
            </a:custGeom>
            <a:solidFill>
              <a:schemeClr val="accent2">
                <a:lumMod val="40000"/>
                <a:lumOff val="60000"/>
                <a:alpha val="89804"/>
              </a:schemeClr>
            </a:solidFill>
            <a:ln>
              <a:noFill/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7770" tIns="13484" rIns="17770" bIns="13484" numCol="1" spcCol="1270" anchor="ctr" anchorCtr="0">
              <a:noAutofit/>
            </a:bodyPr>
            <a:lstStyle/>
            <a:p>
              <a:pPr algn="ctr">
                <a:defRPr/>
              </a:pPr>
              <a:r>
                <a:rPr lang="es-MX" sz="788" b="1" dirty="0">
                  <a:solidFill>
                    <a:srgbClr val="E7E6E6">
                      <a:lumMod val="25000"/>
                    </a:srgbClr>
                  </a:solidFill>
                  <a:latin typeface="Arial" panose="020B0604020202020204" pitchFamily="34" charset="0"/>
                  <a:ea typeface="Open Sans" panose="020B0606030504020204" pitchFamily="34" charset="0"/>
                  <a:cs typeface="Arial" panose="020B0604020202020204" pitchFamily="34" charset="0"/>
                </a:rPr>
                <a:t>10</a:t>
              </a:r>
            </a:p>
          </p:txBody>
        </p:sp>
        <p:sp>
          <p:nvSpPr>
            <p:cNvPr id="68" name="Forma libre: forma 67">
              <a:extLst>
                <a:ext uri="{FF2B5EF4-FFF2-40B4-BE49-F238E27FC236}">
                  <a16:creationId xmlns:a16="http://schemas.microsoft.com/office/drawing/2014/main" id="{F69BD127-874E-4A67-83F3-59C8B953F2BE}"/>
                </a:ext>
              </a:extLst>
            </p:cNvPr>
            <p:cNvSpPr/>
            <p:nvPr/>
          </p:nvSpPr>
          <p:spPr>
            <a:xfrm>
              <a:off x="8622332" y="4641453"/>
              <a:ext cx="380305" cy="261610"/>
            </a:xfrm>
            <a:custGeom>
              <a:avLst/>
              <a:gdLst>
                <a:gd name="connsiteX0" fmla="*/ 0 w 1022257"/>
                <a:gd name="connsiteY0" fmla="*/ 29806 h 298058"/>
                <a:gd name="connsiteX1" fmla="*/ 29806 w 1022257"/>
                <a:gd name="connsiteY1" fmla="*/ 0 h 298058"/>
                <a:gd name="connsiteX2" fmla="*/ 992451 w 1022257"/>
                <a:gd name="connsiteY2" fmla="*/ 0 h 298058"/>
                <a:gd name="connsiteX3" fmla="*/ 1022257 w 1022257"/>
                <a:gd name="connsiteY3" fmla="*/ 29806 h 298058"/>
                <a:gd name="connsiteX4" fmla="*/ 1022257 w 1022257"/>
                <a:gd name="connsiteY4" fmla="*/ 268252 h 298058"/>
                <a:gd name="connsiteX5" fmla="*/ 992451 w 1022257"/>
                <a:gd name="connsiteY5" fmla="*/ 298058 h 298058"/>
                <a:gd name="connsiteX6" fmla="*/ 29806 w 1022257"/>
                <a:gd name="connsiteY6" fmla="*/ 298058 h 298058"/>
                <a:gd name="connsiteX7" fmla="*/ 0 w 1022257"/>
                <a:gd name="connsiteY7" fmla="*/ 268252 h 298058"/>
                <a:gd name="connsiteX8" fmla="*/ 0 w 1022257"/>
                <a:gd name="connsiteY8" fmla="*/ 29806 h 2980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22257" h="298058">
                  <a:moveTo>
                    <a:pt x="0" y="29806"/>
                  </a:moveTo>
                  <a:cubicBezTo>
                    <a:pt x="0" y="13345"/>
                    <a:pt x="13345" y="0"/>
                    <a:pt x="29806" y="0"/>
                  </a:cubicBezTo>
                  <a:lnTo>
                    <a:pt x="992451" y="0"/>
                  </a:lnTo>
                  <a:cubicBezTo>
                    <a:pt x="1008912" y="0"/>
                    <a:pt x="1022257" y="13345"/>
                    <a:pt x="1022257" y="29806"/>
                  </a:cubicBezTo>
                  <a:lnTo>
                    <a:pt x="1022257" y="268252"/>
                  </a:lnTo>
                  <a:cubicBezTo>
                    <a:pt x="1022257" y="284713"/>
                    <a:pt x="1008912" y="298058"/>
                    <a:pt x="992451" y="298058"/>
                  </a:cubicBezTo>
                  <a:lnTo>
                    <a:pt x="29806" y="298058"/>
                  </a:lnTo>
                  <a:cubicBezTo>
                    <a:pt x="13345" y="298058"/>
                    <a:pt x="0" y="284713"/>
                    <a:pt x="0" y="268252"/>
                  </a:cubicBezTo>
                  <a:lnTo>
                    <a:pt x="0" y="29806"/>
                  </a:lnTo>
                  <a:close/>
                </a:path>
              </a:pathLst>
            </a:custGeom>
            <a:solidFill>
              <a:schemeClr val="accent2">
                <a:lumMod val="40000"/>
                <a:lumOff val="60000"/>
                <a:alpha val="89804"/>
              </a:schemeClr>
            </a:solidFill>
            <a:ln>
              <a:noFill/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7770" tIns="13484" rIns="17770" bIns="13484" numCol="1" spcCol="1270" anchor="ctr" anchorCtr="0">
              <a:noAutofit/>
            </a:bodyPr>
            <a:lstStyle/>
            <a:p>
              <a:pPr algn="ctr">
                <a:defRPr/>
              </a:pPr>
              <a:r>
                <a:rPr lang="es-CO" sz="788" b="1" dirty="0">
                  <a:solidFill>
                    <a:srgbClr val="E7E6E6">
                      <a:lumMod val="25000"/>
                    </a:srgbClr>
                  </a:solidFill>
                  <a:latin typeface="Arial" panose="020B0604020202020204" pitchFamily="34" charset="0"/>
                  <a:ea typeface="Open Sans" panose="020B0606030504020204" pitchFamily="34" charset="0"/>
                  <a:cs typeface="Arial" panose="020B0604020202020204" pitchFamily="34" charset="0"/>
                </a:rPr>
                <a:t>DJU</a:t>
              </a:r>
              <a:endParaRPr lang="es-MX" sz="788" b="1" dirty="0">
                <a:solidFill>
                  <a:srgbClr val="E7E6E6">
                    <a:lumMod val="25000"/>
                  </a:srgbClr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9" name="Forma libre: forma 68">
              <a:extLst>
                <a:ext uri="{FF2B5EF4-FFF2-40B4-BE49-F238E27FC236}">
                  <a16:creationId xmlns:a16="http://schemas.microsoft.com/office/drawing/2014/main" id="{BC157030-6FE1-42D0-AB1E-887F7187ADA3}"/>
                </a:ext>
              </a:extLst>
            </p:cNvPr>
            <p:cNvSpPr/>
            <p:nvPr/>
          </p:nvSpPr>
          <p:spPr>
            <a:xfrm>
              <a:off x="9630524" y="4636211"/>
              <a:ext cx="325243" cy="261610"/>
            </a:xfrm>
            <a:custGeom>
              <a:avLst/>
              <a:gdLst>
                <a:gd name="connsiteX0" fmla="*/ 0 w 1022257"/>
                <a:gd name="connsiteY0" fmla="*/ 29806 h 298058"/>
                <a:gd name="connsiteX1" fmla="*/ 29806 w 1022257"/>
                <a:gd name="connsiteY1" fmla="*/ 0 h 298058"/>
                <a:gd name="connsiteX2" fmla="*/ 992451 w 1022257"/>
                <a:gd name="connsiteY2" fmla="*/ 0 h 298058"/>
                <a:gd name="connsiteX3" fmla="*/ 1022257 w 1022257"/>
                <a:gd name="connsiteY3" fmla="*/ 29806 h 298058"/>
                <a:gd name="connsiteX4" fmla="*/ 1022257 w 1022257"/>
                <a:gd name="connsiteY4" fmla="*/ 268252 h 298058"/>
                <a:gd name="connsiteX5" fmla="*/ 992451 w 1022257"/>
                <a:gd name="connsiteY5" fmla="*/ 298058 h 298058"/>
                <a:gd name="connsiteX6" fmla="*/ 29806 w 1022257"/>
                <a:gd name="connsiteY6" fmla="*/ 298058 h 298058"/>
                <a:gd name="connsiteX7" fmla="*/ 0 w 1022257"/>
                <a:gd name="connsiteY7" fmla="*/ 268252 h 298058"/>
                <a:gd name="connsiteX8" fmla="*/ 0 w 1022257"/>
                <a:gd name="connsiteY8" fmla="*/ 29806 h 2980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22257" h="298058">
                  <a:moveTo>
                    <a:pt x="0" y="29806"/>
                  </a:moveTo>
                  <a:cubicBezTo>
                    <a:pt x="0" y="13345"/>
                    <a:pt x="13345" y="0"/>
                    <a:pt x="29806" y="0"/>
                  </a:cubicBezTo>
                  <a:lnTo>
                    <a:pt x="992451" y="0"/>
                  </a:lnTo>
                  <a:cubicBezTo>
                    <a:pt x="1008912" y="0"/>
                    <a:pt x="1022257" y="13345"/>
                    <a:pt x="1022257" y="29806"/>
                  </a:cubicBezTo>
                  <a:lnTo>
                    <a:pt x="1022257" y="268252"/>
                  </a:lnTo>
                  <a:cubicBezTo>
                    <a:pt x="1022257" y="284713"/>
                    <a:pt x="1008912" y="298058"/>
                    <a:pt x="992451" y="298058"/>
                  </a:cubicBezTo>
                  <a:lnTo>
                    <a:pt x="29806" y="298058"/>
                  </a:lnTo>
                  <a:cubicBezTo>
                    <a:pt x="13345" y="298058"/>
                    <a:pt x="0" y="284713"/>
                    <a:pt x="0" y="268252"/>
                  </a:cubicBezTo>
                  <a:lnTo>
                    <a:pt x="0" y="29806"/>
                  </a:lnTo>
                  <a:close/>
                </a:path>
              </a:pathLst>
            </a:custGeom>
            <a:solidFill>
              <a:schemeClr val="accent2">
                <a:lumMod val="40000"/>
                <a:lumOff val="60000"/>
                <a:alpha val="89804"/>
              </a:schemeClr>
            </a:solidFill>
            <a:ln>
              <a:noFill/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7770" tIns="13484" rIns="17770" bIns="13484" numCol="1" spcCol="1270" anchor="ctr" anchorCtr="0">
              <a:noAutofit/>
            </a:bodyPr>
            <a:lstStyle/>
            <a:p>
              <a:pPr algn="ctr">
                <a:defRPr/>
              </a:pPr>
              <a:r>
                <a:rPr lang="es-MX" sz="788" b="1" dirty="0">
                  <a:solidFill>
                    <a:srgbClr val="E7E6E6">
                      <a:lumMod val="25000"/>
                    </a:srgbClr>
                  </a:solidFill>
                  <a:latin typeface="Arial" panose="020B0604020202020204" pitchFamily="34" charset="0"/>
                  <a:ea typeface="Open Sans" panose="020B0606030504020204" pitchFamily="34" charset="0"/>
                  <a:cs typeface="Arial" panose="020B0604020202020204" pitchFamily="34" charset="0"/>
                </a:rPr>
                <a:t>3</a:t>
              </a:r>
            </a:p>
          </p:txBody>
        </p:sp>
      </p:grpSp>
      <p:grpSp>
        <p:nvGrpSpPr>
          <p:cNvPr id="117" name="Grupo 116">
            <a:extLst>
              <a:ext uri="{FF2B5EF4-FFF2-40B4-BE49-F238E27FC236}">
                <a16:creationId xmlns:a16="http://schemas.microsoft.com/office/drawing/2014/main" id="{E0F324D7-8E12-4360-8786-C40DC4A963D5}"/>
              </a:ext>
            </a:extLst>
          </p:cNvPr>
          <p:cNvGrpSpPr/>
          <p:nvPr/>
        </p:nvGrpSpPr>
        <p:grpSpPr>
          <a:xfrm>
            <a:off x="888577" y="2008657"/>
            <a:ext cx="6774702" cy="1046966"/>
            <a:chOff x="918069" y="2932208"/>
            <a:chExt cx="9032936" cy="1395955"/>
          </a:xfrm>
        </p:grpSpPr>
        <p:sp>
          <p:nvSpPr>
            <p:cNvPr id="6" name="Forma libre: forma 5">
              <a:extLst>
                <a:ext uri="{FF2B5EF4-FFF2-40B4-BE49-F238E27FC236}">
                  <a16:creationId xmlns:a16="http://schemas.microsoft.com/office/drawing/2014/main" id="{7D0D10DD-3E4C-44FA-AABD-2B4A51091E0A}"/>
                </a:ext>
              </a:extLst>
            </p:cNvPr>
            <p:cNvSpPr/>
            <p:nvPr/>
          </p:nvSpPr>
          <p:spPr>
            <a:xfrm>
              <a:off x="2832145" y="3126446"/>
              <a:ext cx="4330693" cy="548596"/>
            </a:xfrm>
            <a:custGeom>
              <a:avLst/>
              <a:gdLst>
                <a:gd name="connsiteX0" fmla="*/ 0 w 1022257"/>
                <a:gd name="connsiteY0" fmla="*/ 29806 h 298058"/>
                <a:gd name="connsiteX1" fmla="*/ 29806 w 1022257"/>
                <a:gd name="connsiteY1" fmla="*/ 0 h 298058"/>
                <a:gd name="connsiteX2" fmla="*/ 992451 w 1022257"/>
                <a:gd name="connsiteY2" fmla="*/ 0 h 298058"/>
                <a:gd name="connsiteX3" fmla="*/ 1022257 w 1022257"/>
                <a:gd name="connsiteY3" fmla="*/ 29806 h 298058"/>
                <a:gd name="connsiteX4" fmla="*/ 1022257 w 1022257"/>
                <a:gd name="connsiteY4" fmla="*/ 268252 h 298058"/>
                <a:gd name="connsiteX5" fmla="*/ 992451 w 1022257"/>
                <a:gd name="connsiteY5" fmla="*/ 298058 h 298058"/>
                <a:gd name="connsiteX6" fmla="*/ 29806 w 1022257"/>
                <a:gd name="connsiteY6" fmla="*/ 298058 h 298058"/>
                <a:gd name="connsiteX7" fmla="*/ 0 w 1022257"/>
                <a:gd name="connsiteY7" fmla="*/ 268252 h 298058"/>
                <a:gd name="connsiteX8" fmla="*/ 0 w 1022257"/>
                <a:gd name="connsiteY8" fmla="*/ 29806 h 2980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22257" h="298058">
                  <a:moveTo>
                    <a:pt x="0" y="29806"/>
                  </a:moveTo>
                  <a:cubicBezTo>
                    <a:pt x="0" y="13345"/>
                    <a:pt x="13345" y="0"/>
                    <a:pt x="29806" y="0"/>
                  </a:cubicBezTo>
                  <a:lnTo>
                    <a:pt x="992451" y="0"/>
                  </a:lnTo>
                  <a:cubicBezTo>
                    <a:pt x="1008912" y="0"/>
                    <a:pt x="1022257" y="13345"/>
                    <a:pt x="1022257" y="29806"/>
                  </a:cubicBezTo>
                  <a:lnTo>
                    <a:pt x="1022257" y="268252"/>
                  </a:lnTo>
                  <a:cubicBezTo>
                    <a:pt x="1022257" y="284713"/>
                    <a:pt x="1008912" y="298058"/>
                    <a:pt x="992451" y="298058"/>
                  </a:cubicBezTo>
                  <a:lnTo>
                    <a:pt x="29806" y="298058"/>
                  </a:lnTo>
                  <a:cubicBezTo>
                    <a:pt x="13345" y="298058"/>
                    <a:pt x="0" y="284713"/>
                    <a:pt x="0" y="268252"/>
                  </a:cubicBezTo>
                  <a:lnTo>
                    <a:pt x="0" y="29806"/>
                  </a:lnTo>
                  <a:close/>
                </a:path>
              </a:pathLst>
            </a:custGeom>
            <a:solidFill>
              <a:srgbClr val="FFE89F">
                <a:alpha val="89804"/>
              </a:srgbClr>
            </a:solidFill>
            <a:ln>
              <a:noFill/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7770" tIns="13484" rIns="17770" bIns="13484" numCol="1" spcCol="1270" anchor="ctr" anchorCtr="0">
              <a:noAutofit/>
            </a:bodyPr>
            <a:lstStyle/>
            <a:p>
              <a:pPr>
                <a:defRPr/>
              </a:pPr>
              <a:r>
                <a:rPr lang="es-CO" sz="788" b="1" dirty="0">
                  <a:solidFill>
                    <a:srgbClr val="E7E6E6">
                      <a:lumMod val="25000"/>
                    </a:srgbClr>
                  </a:solidFill>
                  <a:latin typeface="Arial" panose="020B0604020202020204" pitchFamily="34" charset="0"/>
                  <a:ea typeface="Open Sans" panose="020B0606030504020204" pitchFamily="34" charset="0"/>
                  <a:cs typeface="Arial" panose="020B0604020202020204" pitchFamily="34" charset="0"/>
                </a:rPr>
                <a:t>6. Incrementar la fidelización y satisfacción de los usuarios.</a:t>
              </a:r>
            </a:p>
          </p:txBody>
        </p:sp>
        <p:sp>
          <p:nvSpPr>
            <p:cNvPr id="13" name="Forma libre: forma 12">
              <a:extLst>
                <a:ext uri="{FF2B5EF4-FFF2-40B4-BE49-F238E27FC236}">
                  <a16:creationId xmlns:a16="http://schemas.microsoft.com/office/drawing/2014/main" id="{5F2A7AAC-D9CE-46BC-AADA-B9A9D34ECE5E}"/>
                </a:ext>
              </a:extLst>
            </p:cNvPr>
            <p:cNvSpPr/>
            <p:nvPr/>
          </p:nvSpPr>
          <p:spPr>
            <a:xfrm>
              <a:off x="2850773" y="3723489"/>
              <a:ext cx="4312066" cy="582098"/>
            </a:xfrm>
            <a:custGeom>
              <a:avLst/>
              <a:gdLst>
                <a:gd name="connsiteX0" fmla="*/ 0 w 1022257"/>
                <a:gd name="connsiteY0" fmla="*/ 29806 h 298058"/>
                <a:gd name="connsiteX1" fmla="*/ 29806 w 1022257"/>
                <a:gd name="connsiteY1" fmla="*/ 0 h 298058"/>
                <a:gd name="connsiteX2" fmla="*/ 992451 w 1022257"/>
                <a:gd name="connsiteY2" fmla="*/ 0 h 298058"/>
                <a:gd name="connsiteX3" fmla="*/ 1022257 w 1022257"/>
                <a:gd name="connsiteY3" fmla="*/ 29806 h 298058"/>
                <a:gd name="connsiteX4" fmla="*/ 1022257 w 1022257"/>
                <a:gd name="connsiteY4" fmla="*/ 268252 h 298058"/>
                <a:gd name="connsiteX5" fmla="*/ 992451 w 1022257"/>
                <a:gd name="connsiteY5" fmla="*/ 298058 h 298058"/>
                <a:gd name="connsiteX6" fmla="*/ 29806 w 1022257"/>
                <a:gd name="connsiteY6" fmla="*/ 298058 h 298058"/>
                <a:gd name="connsiteX7" fmla="*/ 0 w 1022257"/>
                <a:gd name="connsiteY7" fmla="*/ 268252 h 298058"/>
                <a:gd name="connsiteX8" fmla="*/ 0 w 1022257"/>
                <a:gd name="connsiteY8" fmla="*/ 29806 h 2980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22257" h="298058">
                  <a:moveTo>
                    <a:pt x="0" y="29806"/>
                  </a:moveTo>
                  <a:cubicBezTo>
                    <a:pt x="0" y="13345"/>
                    <a:pt x="13345" y="0"/>
                    <a:pt x="29806" y="0"/>
                  </a:cubicBezTo>
                  <a:lnTo>
                    <a:pt x="992451" y="0"/>
                  </a:lnTo>
                  <a:cubicBezTo>
                    <a:pt x="1008912" y="0"/>
                    <a:pt x="1022257" y="13345"/>
                    <a:pt x="1022257" y="29806"/>
                  </a:cubicBezTo>
                  <a:lnTo>
                    <a:pt x="1022257" y="268252"/>
                  </a:lnTo>
                  <a:cubicBezTo>
                    <a:pt x="1022257" y="284713"/>
                    <a:pt x="1008912" y="298058"/>
                    <a:pt x="992451" y="298058"/>
                  </a:cubicBezTo>
                  <a:lnTo>
                    <a:pt x="29806" y="298058"/>
                  </a:lnTo>
                  <a:cubicBezTo>
                    <a:pt x="13345" y="298058"/>
                    <a:pt x="0" y="284713"/>
                    <a:pt x="0" y="268252"/>
                  </a:cubicBezTo>
                  <a:lnTo>
                    <a:pt x="0" y="29806"/>
                  </a:lnTo>
                  <a:close/>
                </a:path>
              </a:pathLst>
            </a:custGeom>
            <a:solidFill>
              <a:srgbClr val="FFE89F">
                <a:alpha val="89804"/>
              </a:srgbClr>
            </a:solidFill>
            <a:ln>
              <a:noFill/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7770" tIns="13484" rIns="17770" bIns="13484" numCol="1" spcCol="1270" anchor="ctr" anchorCtr="0">
              <a:noAutofit/>
            </a:bodyPr>
            <a:lstStyle/>
            <a:p>
              <a:pPr>
                <a:defRPr/>
              </a:pPr>
              <a:r>
                <a:rPr lang="es-CO" sz="788" b="1" dirty="0">
                  <a:solidFill>
                    <a:srgbClr val="E7E6E6">
                      <a:lumMod val="25000"/>
                    </a:srgbClr>
                  </a:solidFill>
                  <a:latin typeface="Arial" panose="020B0604020202020204" pitchFamily="34" charset="0"/>
                  <a:ea typeface="Open Sans" panose="020B0606030504020204" pitchFamily="34" charset="0"/>
                  <a:cs typeface="Arial" panose="020B0604020202020204" pitchFamily="34" charset="0"/>
                </a:rPr>
                <a:t>5. Aumentar la población afiliada a Capital Salud EPS.</a:t>
              </a:r>
            </a:p>
          </p:txBody>
        </p:sp>
        <p:sp>
          <p:nvSpPr>
            <p:cNvPr id="19" name="Flecha: curvada hacia la izquierda 18">
              <a:extLst>
                <a:ext uri="{FF2B5EF4-FFF2-40B4-BE49-F238E27FC236}">
                  <a16:creationId xmlns:a16="http://schemas.microsoft.com/office/drawing/2014/main" id="{C605E056-1FC3-49BF-91E4-862AA973D698}"/>
                </a:ext>
              </a:extLst>
            </p:cNvPr>
            <p:cNvSpPr/>
            <p:nvPr/>
          </p:nvSpPr>
          <p:spPr>
            <a:xfrm rot="10800000">
              <a:off x="2612859" y="2932208"/>
              <a:ext cx="188279" cy="281410"/>
            </a:xfrm>
            <a:prstGeom prst="curvedLeftArrow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s-CO" sz="1013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6" name="Rectángulo 25">
              <a:extLst>
                <a:ext uri="{FF2B5EF4-FFF2-40B4-BE49-F238E27FC236}">
                  <a16:creationId xmlns:a16="http://schemas.microsoft.com/office/drawing/2014/main" id="{7AE9287B-A527-4339-9B43-4BCF372E9FC9}"/>
                </a:ext>
              </a:extLst>
            </p:cNvPr>
            <p:cNvSpPr/>
            <p:nvPr/>
          </p:nvSpPr>
          <p:spPr>
            <a:xfrm>
              <a:off x="918069" y="3141704"/>
              <a:ext cx="1390796" cy="1186459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514337">
                <a:defRPr/>
              </a:pPr>
              <a:r>
                <a:rPr lang="es-CO" sz="788" b="1" dirty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3. USUARIOS</a:t>
              </a:r>
            </a:p>
          </p:txBody>
        </p:sp>
        <p:sp>
          <p:nvSpPr>
            <p:cNvPr id="39" name="Flecha: curvada hacia la izquierda 38">
              <a:extLst>
                <a:ext uri="{FF2B5EF4-FFF2-40B4-BE49-F238E27FC236}">
                  <a16:creationId xmlns:a16="http://schemas.microsoft.com/office/drawing/2014/main" id="{BFC0A4B6-EE80-4AC9-9779-5F4C9E733AFF}"/>
                </a:ext>
              </a:extLst>
            </p:cNvPr>
            <p:cNvSpPr/>
            <p:nvPr/>
          </p:nvSpPr>
          <p:spPr>
            <a:xfrm rot="10800000">
              <a:off x="2613863" y="3602937"/>
              <a:ext cx="188279" cy="281410"/>
            </a:xfrm>
            <a:prstGeom prst="curvedLeftArrow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s-CO" sz="1013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0" name="Forma libre: forma 69">
              <a:extLst>
                <a:ext uri="{FF2B5EF4-FFF2-40B4-BE49-F238E27FC236}">
                  <a16:creationId xmlns:a16="http://schemas.microsoft.com/office/drawing/2014/main" id="{0395FC5A-38A4-4F10-9811-7F5732B47B81}"/>
                </a:ext>
              </a:extLst>
            </p:cNvPr>
            <p:cNvSpPr/>
            <p:nvPr/>
          </p:nvSpPr>
          <p:spPr>
            <a:xfrm>
              <a:off x="7578694" y="3730627"/>
              <a:ext cx="325243" cy="549683"/>
            </a:xfrm>
            <a:custGeom>
              <a:avLst/>
              <a:gdLst>
                <a:gd name="connsiteX0" fmla="*/ 0 w 1022257"/>
                <a:gd name="connsiteY0" fmla="*/ 29806 h 298058"/>
                <a:gd name="connsiteX1" fmla="*/ 29806 w 1022257"/>
                <a:gd name="connsiteY1" fmla="*/ 0 h 298058"/>
                <a:gd name="connsiteX2" fmla="*/ 992451 w 1022257"/>
                <a:gd name="connsiteY2" fmla="*/ 0 h 298058"/>
                <a:gd name="connsiteX3" fmla="*/ 1022257 w 1022257"/>
                <a:gd name="connsiteY3" fmla="*/ 29806 h 298058"/>
                <a:gd name="connsiteX4" fmla="*/ 1022257 w 1022257"/>
                <a:gd name="connsiteY4" fmla="*/ 268252 h 298058"/>
                <a:gd name="connsiteX5" fmla="*/ 992451 w 1022257"/>
                <a:gd name="connsiteY5" fmla="*/ 298058 h 298058"/>
                <a:gd name="connsiteX6" fmla="*/ 29806 w 1022257"/>
                <a:gd name="connsiteY6" fmla="*/ 298058 h 298058"/>
                <a:gd name="connsiteX7" fmla="*/ 0 w 1022257"/>
                <a:gd name="connsiteY7" fmla="*/ 268252 h 298058"/>
                <a:gd name="connsiteX8" fmla="*/ 0 w 1022257"/>
                <a:gd name="connsiteY8" fmla="*/ 29806 h 2980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22257" h="298058">
                  <a:moveTo>
                    <a:pt x="0" y="29806"/>
                  </a:moveTo>
                  <a:cubicBezTo>
                    <a:pt x="0" y="13345"/>
                    <a:pt x="13345" y="0"/>
                    <a:pt x="29806" y="0"/>
                  </a:cubicBezTo>
                  <a:lnTo>
                    <a:pt x="992451" y="0"/>
                  </a:lnTo>
                  <a:cubicBezTo>
                    <a:pt x="1008912" y="0"/>
                    <a:pt x="1022257" y="13345"/>
                    <a:pt x="1022257" y="29806"/>
                  </a:cubicBezTo>
                  <a:lnTo>
                    <a:pt x="1022257" y="268252"/>
                  </a:lnTo>
                  <a:cubicBezTo>
                    <a:pt x="1022257" y="284713"/>
                    <a:pt x="1008912" y="298058"/>
                    <a:pt x="992451" y="298058"/>
                  </a:cubicBezTo>
                  <a:lnTo>
                    <a:pt x="29806" y="298058"/>
                  </a:lnTo>
                  <a:cubicBezTo>
                    <a:pt x="13345" y="298058"/>
                    <a:pt x="0" y="284713"/>
                    <a:pt x="0" y="268252"/>
                  </a:cubicBezTo>
                  <a:lnTo>
                    <a:pt x="0" y="29806"/>
                  </a:lnTo>
                  <a:close/>
                </a:path>
              </a:pathLst>
            </a:custGeom>
            <a:solidFill>
              <a:srgbClr val="FFEAA9"/>
            </a:solidFill>
            <a:ln>
              <a:noFill/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7770" tIns="13484" rIns="17770" bIns="13484" numCol="1" spcCol="1270" anchor="ctr" anchorCtr="0">
              <a:noAutofit/>
            </a:bodyPr>
            <a:lstStyle/>
            <a:p>
              <a:pPr algn="ctr">
                <a:defRPr/>
              </a:pPr>
              <a:r>
                <a:rPr lang="es-CO" sz="788" b="1" dirty="0">
                  <a:solidFill>
                    <a:srgbClr val="E7E6E6">
                      <a:lumMod val="25000"/>
                    </a:srgbClr>
                  </a:solidFill>
                  <a:latin typeface="Arial" panose="020B0604020202020204" pitchFamily="34" charset="0"/>
                  <a:ea typeface="Open Sans" panose="020B0606030504020204" pitchFamily="34" charset="0"/>
                  <a:cs typeface="Arial" panose="020B0604020202020204" pitchFamily="34" charset="0"/>
                </a:rPr>
                <a:t>1</a:t>
              </a:r>
              <a:endParaRPr lang="es-MX" sz="788" b="1" dirty="0">
                <a:solidFill>
                  <a:srgbClr val="E7E6E6">
                    <a:lumMod val="25000"/>
                  </a:srgbClr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1" name="Forma libre: forma 70">
              <a:extLst>
                <a:ext uri="{FF2B5EF4-FFF2-40B4-BE49-F238E27FC236}">
                  <a16:creationId xmlns:a16="http://schemas.microsoft.com/office/drawing/2014/main" id="{38F28670-C5F8-4217-92BC-DE84EE184AA4}"/>
                </a:ext>
              </a:extLst>
            </p:cNvPr>
            <p:cNvSpPr/>
            <p:nvPr/>
          </p:nvSpPr>
          <p:spPr>
            <a:xfrm>
              <a:off x="8622332" y="3733288"/>
              <a:ext cx="373911" cy="261610"/>
            </a:xfrm>
            <a:custGeom>
              <a:avLst/>
              <a:gdLst>
                <a:gd name="connsiteX0" fmla="*/ 0 w 1022257"/>
                <a:gd name="connsiteY0" fmla="*/ 29806 h 298058"/>
                <a:gd name="connsiteX1" fmla="*/ 29806 w 1022257"/>
                <a:gd name="connsiteY1" fmla="*/ 0 h 298058"/>
                <a:gd name="connsiteX2" fmla="*/ 992451 w 1022257"/>
                <a:gd name="connsiteY2" fmla="*/ 0 h 298058"/>
                <a:gd name="connsiteX3" fmla="*/ 1022257 w 1022257"/>
                <a:gd name="connsiteY3" fmla="*/ 29806 h 298058"/>
                <a:gd name="connsiteX4" fmla="*/ 1022257 w 1022257"/>
                <a:gd name="connsiteY4" fmla="*/ 268252 h 298058"/>
                <a:gd name="connsiteX5" fmla="*/ 992451 w 1022257"/>
                <a:gd name="connsiteY5" fmla="*/ 298058 h 298058"/>
                <a:gd name="connsiteX6" fmla="*/ 29806 w 1022257"/>
                <a:gd name="connsiteY6" fmla="*/ 298058 h 298058"/>
                <a:gd name="connsiteX7" fmla="*/ 0 w 1022257"/>
                <a:gd name="connsiteY7" fmla="*/ 268252 h 298058"/>
                <a:gd name="connsiteX8" fmla="*/ 0 w 1022257"/>
                <a:gd name="connsiteY8" fmla="*/ 29806 h 2980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22257" h="298058">
                  <a:moveTo>
                    <a:pt x="0" y="29806"/>
                  </a:moveTo>
                  <a:cubicBezTo>
                    <a:pt x="0" y="13345"/>
                    <a:pt x="13345" y="0"/>
                    <a:pt x="29806" y="0"/>
                  </a:cubicBezTo>
                  <a:lnTo>
                    <a:pt x="992451" y="0"/>
                  </a:lnTo>
                  <a:cubicBezTo>
                    <a:pt x="1008912" y="0"/>
                    <a:pt x="1022257" y="13345"/>
                    <a:pt x="1022257" y="29806"/>
                  </a:cubicBezTo>
                  <a:lnTo>
                    <a:pt x="1022257" y="268252"/>
                  </a:lnTo>
                  <a:cubicBezTo>
                    <a:pt x="1022257" y="284713"/>
                    <a:pt x="1008912" y="298058"/>
                    <a:pt x="992451" y="298058"/>
                  </a:cubicBezTo>
                  <a:lnTo>
                    <a:pt x="29806" y="298058"/>
                  </a:lnTo>
                  <a:cubicBezTo>
                    <a:pt x="13345" y="298058"/>
                    <a:pt x="0" y="284713"/>
                    <a:pt x="0" y="268252"/>
                  </a:cubicBezTo>
                  <a:lnTo>
                    <a:pt x="0" y="29806"/>
                  </a:lnTo>
                  <a:close/>
                </a:path>
              </a:pathLst>
            </a:custGeom>
            <a:solidFill>
              <a:srgbClr val="FFEAA9"/>
            </a:solidFill>
            <a:ln>
              <a:noFill/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7770" tIns="13484" rIns="17770" bIns="13484" numCol="1" spcCol="1270" anchor="ctr" anchorCtr="0">
              <a:noAutofit/>
            </a:bodyPr>
            <a:lstStyle/>
            <a:p>
              <a:pPr algn="ctr">
                <a:defRPr/>
              </a:pPr>
              <a:r>
                <a:rPr lang="es-CO" sz="788" b="1" dirty="0">
                  <a:solidFill>
                    <a:srgbClr val="E7E6E6">
                      <a:lumMod val="25000"/>
                    </a:srgbClr>
                  </a:solidFill>
                  <a:latin typeface="Arial" panose="020B0604020202020204" pitchFamily="34" charset="0"/>
                  <a:ea typeface="Open Sans" panose="020B0606030504020204" pitchFamily="34" charset="0"/>
                  <a:cs typeface="Arial" panose="020B0604020202020204" pitchFamily="34" charset="0"/>
                </a:rPr>
                <a:t>DEP</a:t>
              </a:r>
              <a:endParaRPr lang="es-MX" sz="788" b="1" dirty="0">
                <a:solidFill>
                  <a:srgbClr val="E7E6E6">
                    <a:lumMod val="25000"/>
                  </a:srgbClr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2" name="Forma libre: forma 71">
              <a:extLst>
                <a:ext uri="{FF2B5EF4-FFF2-40B4-BE49-F238E27FC236}">
                  <a16:creationId xmlns:a16="http://schemas.microsoft.com/office/drawing/2014/main" id="{AB6A8473-3989-4B7F-81F0-91976D978122}"/>
                </a:ext>
              </a:extLst>
            </p:cNvPr>
            <p:cNvSpPr/>
            <p:nvPr/>
          </p:nvSpPr>
          <p:spPr>
            <a:xfrm>
              <a:off x="8622332" y="4029894"/>
              <a:ext cx="373911" cy="261610"/>
            </a:xfrm>
            <a:custGeom>
              <a:avLst/>
              <a:gdLst>
                <a:gd name="connsiteX0" fmla="*/ 0 w 1022257"/>
                <a:gd name="connsiteY0" fmla="*/ 29806 h 298058"/>
                <a:gd name="connsiteX1" fmla="*/ 29806 w 1022257"/>
                <a:gd name="connsiteY1" fmla="*/ 0 h 298058"/>
                <a:gd name="connsiteX2" fmla="*/ 992451 w 1022257"/>
                <a:gd name="connsiteY2" fmla="*/ 0 h 298058"/>
                <a:gd name="connsiteX3" fmla="*/ 1022257 w 1022257"/>
                <a:gd name="connsiteY3" fmla="*/ 29806 h 298058"/>
                <a:gd name="connsiteX4" fmla="*/ 1022257 w 1022257"/>
                <a:gd name="connsiteY4" fmla="*/ 268252 h 298058"/>
                <a:gd name="connsiteX5" fmla="*/ 992451 w 1022257"/>
                <a:gd name="connsiteY5" fmla="*/ 298058 h 298058"/>
                <a:gd name="connsiteX6" fmla="*/ 29806 w 1022257"/>
                <a:gd name="connsiteY6" fmla="*/ 298058 h 298058"/>
                <a:gd name="connsiteX7" fmla="*/ 0 w 1022257"/>
                <a:gd name="connsiteY7" fmla="*/ 268252 h 298058"/>
                <a:gd name="connsiteX8" fmla="*/ 0 w 1022257"/>
                <a:gd name="connsiteY8" fmla="*/ 29806 h 2980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22257" h="298058">
                  <a:moveTo>
                    <a:pt x="0" y="29806"/>
                  </a:moveTo>
                  <a:cubicBezTo>
                    <a:pt x="0" y="13345"/>
                    <a:pt x="13345" y="0"/>
                    <a:pt x="29806" y="0"/>
                  </a:cubicBezTo>
                  <a:lnTo>
                    <a:pt x="992451" y="0"/>
                  </a:lnTo>
                  <a:cubicBezTo>
                    <a:pt x="1008912" y="0"/>
                    <a:pt x="1022257" y="13345"/>
                    <a:pt x="1022257" y="29806"/>
                  </a:cubicBezTo>
                  <a:lnTo>
                    <a:pt x="1022257" y="268252"/>
                  </a:lnTo>
                  <a:cubicBezTo>
                    <a:pt x="1022257" y="284713"/>
                    <a:pt x="1008912" y="298058"/>
                    <a:pt x="992451" y="298058"/>
                  </a:cubicBezTo>
                  <a:lnTo>
                    <a:pt x="29806" y="298058"/>
                  </a:lnTo>
                  <a:cubicBezTo>
                    <a:pt x="13345" y="298058"/>
                    <a:pt x="0" y="284713"/>
                    <a:pt x="0" y="268252"/>
                  </a:cubicBezTo>
                  <a:lnTo>
                    <a:pt x="0" y="29806"/>
                  </a:lnTo>
                  <a:close/>
                </a:path>
              </a:pathLst>
            </a:custGeom>
            <a:solidFill>
              <a:srgbClr val="FFEAA9"/>
            </a:solidFill>
            <a:ln>
              <a:noFill/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7770" tIns="13484" rIns="17770" bIns="13484" numCol="1" spcCol="1270" anchor="ctr" anchorCtr="0">
              <a:noAutofit/>
            </a:bodyPr>
            <a:lstStyle/>
            <a:p>
              <a:pPr algn="ctr">
                <a:defRPr/>
              </a:pPr>
              <a:r>
                <a:rPr lang="es-CO" sz="788" b="1" dirty="0">
                  <a:solidFill>
                    <a:srgbClr val="E7E6E6">
                      <a:lumMod val="25000"/>
                    </a:srgbClr>
                  </a:solidFill>
                  <a:latin typeface="Arial" panose="020B0604020202020204" pitchFamily="34" charset="0"/>
                  <a:ea typeface="Open Sans" panose="020B0606030504020204" pitchFamily="34" charset="0"/>
                  <a:cs typeface="Arial" panose="020B0604020202020204" pitchFamily="34" charset="0"/>
                </a:rPr>
                <a:t>DOP</a:t>
              </a:r>
              <a:endParaRPr lang="es-MX" sz="788" b="1" dirty="0">
                <a:solidFill>
                  <a:srgbClr val="E7E6E6">
                    <a:lumMod val="25000"/>
                  </a:srgbClr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3" name="Forma libre: forma 72">
              <a:extLst>
                <a:ext uri="{FF2B5EF4-FFF2-40B4-BE49-F238E27FC236}">
                  <a16:creationId xmlns:a16="http://schemas.microsoft.com/office/drawing/2014/main" id="{C51CC0CF-9B9E-4A0C-B1E6-2EFE511F245D}"/>
                </a:ext>
              </a:extLst>
            </p:cNvPr>
            <p:cNvSpPr/>
            <p:nvPr/>
          </p:nvSpPr>
          <p:spPr>
            <a:xfrm>
              <a:off x="9625762" y="3730627"/>
              <a:ext cx="325243" cy="273038"/>
            </a:xfrm>
            <a:custGeom>
              <a:avLst/>
              <a:gdLst>
                <a:gd name="connsiteX0" fmla="*/ 0 w 1022257"/>
                <a:gd name="connsiteY0" fmla="*/ 29806 h 298058"/>
                <a:gd name="connsiteX1" fmla="*/ 29806 w 1022257"/>
                <a:gd name="connsiteY1" fmla="*/ 0 h 298058"/>
                <a:gd name="connsiteX2" fmla="*/ 992451 w 1022257"/>
                <a:gd name="connsiteY2" fmla="*/ 0 h 298058"/>
                <a:gd name="connsiteX3" fmla="*/ 1022257 w 1022257"/>
                <a:gd name="connsiteY3" fmla="*/ 29806 h 298058"/>
                <a:gd name="connsiteX4" fmla="*/ 1022257 w 1022257"/>
                <a:gd name="connsiteY4" fmla="*/ 268252 h 298058"/>
                <a:gd name="connsiteX5" fmla="*/ 992451 w 1022257"/>
                <a:gd name="connsiteY5" fmla="*/ 298058 h 298058"/>
                <a:gd name="connsiteX6" fmla="*/ 29806 w 1022257"/>
                <a:gd name="connsiteY6" fmla="*/ 298058 h 298058"/>
                <a:gd name="connsiteX7" fmla="*/ 0 w 1022257"/>
                <a:gd name="connsiteY7" fmla="*/ 268252 h 298058"/>
                <a:gd name="connsiteX8" fmla="*/ 0 w 1022257"/>
                <a:gd name="connsiteY8" fmla="*/ 29806 h 2980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22257" h="298058">
                  <a:moveTo>
                    <a:pt x="0" y="29806"/>
                  </a:moveTo>
                  <a:cubicBezTo>
                    <a:pt x="0" y="13345"/>
                    <a:pt x="13345" y="0"/>
                    <a:pt x="29806" y="0"/>
                  </a:cubicBezTo>
                  <a:lnTo>
                    <a:pt x="992451" y="0"/>
                  </a:lnTo>
                  <a:cubicBezTo>
                    <a:pt x="1008912" y="0"/>
                    <a:pt x="1022257" y="13345"/>
                    <a:pt x="1022257" y="29806"/>
                  </a:cubicBezTo>
                  <a:lnTo>
                    <a:pt x="1022257" y="268252"/>
                  </a:lnTo>
                  <a:cubicBezTo>
                    <a:pt x="1022257" y="284713"/>
                    <a:pt x="1008912" y="298058"/>
                    <a:pt x="992451" y="298058"/>
                  </a:cubicBezTo>
                  <a:lnTo>
                    <a:pt x="29806" y="298058"/>
                  </a:lnTo>
                  <a:cubicBezTo>
                    <a:pt x="13345" y="298058"/>
                    <a:pt x="0" y="284713"/>
                    <a:pt x="0" y="268252"/>
                  </a:cubicBezTo>
                  <a:lnTo>
                    <a:pt x="0" y="29806"/>
                  </a:lnTo>
                  <a:close/>
                </a:path>
              </a:pathLst>
            </a:custGeom>
            <a:solidFill>
              <a:srgbClr val="FFEAA9"/>
            </a:solidFill>
            <a:ln>
              <a:noFill/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7770" tIns="13484" rIns="17770" bIns="13484" numCol="1" spcCol="1270" anchor="ctr" anchorCtr="0">
              <a:noAutofit/>
            </a:bodyPr>
            <a:lstStyle/>
            <a:p>
              <a:pPr algn="ctr">
                <a:defRPr/>
              </a:pPr>
              <a:r>
                <a:rPr lang="es-MX" sz="788" b="1" dirty="0">
                  <a:solidFill>
                    <a:srgbClr val="E7E6E6">
                      <a:lumMod val="25000"/>
                    </a:srgbClr>
                  </a:solidFill>
                  <a:latin typeface="Arial" panose="020B0604020202020204" pitchFamily="34" charset="0"/>
                  <a:ea typeface="Open Sans" panose="020B0606030504020204" pitchFamily="34" charset="0"/>
                  <a:cs typeface="Arial" panose="020B0604020202020204" pitchFamily="34" charset="0"/>
                </a:rPr>
                <a:t>1</a:t>
              </a:r>
            </a:p>
          </p:txBody>
        </p:sp>
        <p:sp>
          <p:nvSpPr>
            <p:cNvPr id="74" name="Forma libre: forma 73">
              <a:extLst>
                <a:ext uri="{FF2B5EF4-FFF2-40B4-BE49-F238E27FC236}">
                  <a16:creationId xmlns:a16="http://schemas.microsoft.com/office/drawing/2014/main" id="{AF7B17FB-27E8-4590-91ED-95572AD3DFCB}"/>
                </a:ext>
              </a:extLst>
            </p:cNvPr>
            <p:cNvSpPr/>
            <p:nvPr/>
          </p:nvSpPr>
          <p:spPr>
            <a:xfrm>
              <a:off x="9625762" y="4029893"/>
              <a:ext cx="325243" cy="252279"/>
            </a:xfrm>
            <a:custGeom>
              <a:avLst/>
              <a:gdLst>
                <a:gd name="connsiteX0" fmla="*/ 0 w 1022257"/>
                <a:gd name="connsiteY0" fmla="*/ 29806 h 298058"/>
                <a:gd name="connsiteX1" fmla="*/ 29806 w 1022257"/>
                <a:gd name="connsiteY1" fmla="*/ 0 h 298058"/>
                <a:gd name="connsiteX2" fmla="*/ 992451 w 1022257"/>
                <a:gd name="connsiteY2" fmla="*/ 0 h 298058"/>
                <a:gd name="connsiteX3" fmla="*/ 1022257 w 1022257"/>
                <a:gd name="connsiteY3" fmla="*/ 29806 h 298058"/>
                <a:gd name="connsiteX4" fmla="*/ 1022257 w 1022257"/>
                <a:gd name="connsiteY4" fmla="*/ 268252 h 298058"/>
                <a:gd name="connsiteX5" fmla="*/ 992451 w 1022257"/>
                <a:gd name="connsiteY5" fmla="*/ 298058 h 298058"/>
                <a:gd name="connsiteX6" fmla="*/ 29806 w 1022257"/>
                <a:gd name="connsiteY6" fmla="*/ 298058 h 298058"/>
                <a:gd name="connsiteX7" fmla="*/ 0 w 1022257"/>
                <a:gd name="connsiteY7" fmla="*/ 268252 h 298058"/>
                <a:gd name="connsiteX8" fmla="*/ 0 w 1022257"/>
                <a:gd name="connsiteY8" fmla="*/ 29806 h 2980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22257" h="298058">
                  <a:moveTo>
                    <a:pt x="0" y="29806"/>
                  </a:moveTo>
                  <a:cubicBezTo>
                    <a:pt x="0" y="13345"/>
                    <a:pt x="13345" y="0"/>
                    <a:pt x="29806" y="0"/>
                  </a:cubicBezTo>
                  <a:lnTo>
                    <a:pt x="992451" y="0"/>
                  </a:lnTo>
                  <a:cubicBezTo>
                    <a:pt x="1008912" y="0"/>
                    <a:pt x="1022257" y="13345"/>
                    <a:pt x="1022257" y="29806"/>
                  </a:cubicBezTo>
                  <a:lnTo>
                    <a:pt x="1022257" y="268252"/>
                  </a:lnTo>
                  <a:cubicBezTo>
                    <a:pt x="1022257" y="284713"/>
                    <a:pt x="1008912" y="298058"/>
                    <a:pt x="992451" y="298058"/>
                  </a:cubicBezTo>
                  <a:lnTo>
                    <a:pt x="29806" y="298058"/>
                  </a:lnTo>
                  <a:cubicBezTo>
                    <a:pt x="13345" y="298058"/>
                    <a:pt x="0" y="284713"/>
                    <a:pt x="0" y="268252"/>
                  </a:cubicBezTo>
                  <a:lnTo>
                    <a:pt x="0" y="29806"/>
                  </a:lnTo>
                  <a:close/>
                </a:path>
              </a:pathLst>
            </a:custGeom>
            <a:solidFill>
              <a:srgbClr val="FFEAA9"/>
            </a:solidFill>
            <a:ln>
              <a:noFill/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7770" tIns="13484" rIns="17770" bIns="13484" numCol="1" spcCol="1270" anchor="ctr" anchorCtr="0">
              <a:noAutofit/>
            </a:bodyPr>
            <a:lstStyle/>
            <a:p>
              <a:pPr algn="ctr">
                <a:defRPr/>
              </a:pPr>
              <a:r>
                <a:rPr lang="es-MX" sz="788" b="1" dirty="0">
                  <a:solidFill>
                    <a:srgbClr val="E7E6E6">
                      <a:lumMod val="25000"/>
                    </a:srgbClr>
                  </a:solidFill>
                  <a:latin typeface="Arial" panose="020B0604020202020204" pitchFamily="34" charset="0"/>
                  <a:ea typeface="Open Sans" panose="020B0606030504020204" pitchFamily="34" charset="0"/>
                  <a:cs typeface="Arial" panose="020B0604020202020204" pitchFamily="34" charset="0"/>
                </a:rPr>
                <a:t>4</a:t>
              </a:r>
            </a:p>
          </p:txBody>
        </p:sp>
        <p:sp>
          <p:nvSpPr>
            <p:cNvPr id="75" name="Forma libre: forma 74">
              <a:extLst>
                <a:ext uri="{FF2B5EF4-FFF2-40B4-BE49-F238E27FC236}">
                  <a16:creationId xmlns:a16="http://schemas.microsoft.com/office/drawing/2014/main" id="{0BBE7078-3313-40E5-A93B-682F60B89401}"/>
                </a:ext>
              </a:extLst>
            </p:cNvPr>
            <p:cNvSpPr/>
            <p:nvPr/>
          </p:nvSpPr>
          <p:spPr>
            <a:xfrm>
              <a:off x="7570624" y="3141705"/>
              <a:ext cx="325243" cy="542293"/>
            </a:xfrm>
            <a:custGeom>
              <a:avLst/>
              <a:gdLst>
                <a:gd name="connsiteX0" fmla="*/ 0 w 1022257"/>
                <a:gd name="connsiteY0" fmla="*/ 29806 h 298058"/>
                <a:gd name="connsiteX1" fmla="*/ 29806 w 1022257"/>
                <a:gd name="connsiteY1" fmla="*/ 0 h 298058"/>
                <a:gd name="connsiteX2" fmla="*/ 992451 w 1022257"/>
                <a:gd name="connsiteY2" fmla="*/ 0 h 298058"/>
                <a:gd name="connsiteX3" fmla="*/ 1022257 w 1022257"/>
                <a:gd name="connsiteY3" fmla="*/ 29806 h 298058"/>
                <a:gd name="connsiteX4" fmla="*/ 1022257 w 1022257"/>
                <a:gd name="connsiteY4" fmla="*/ 268252 h 298058"/>
                <a:gd name="connsiteX5" fmla="*/ 992451 w 1022257"/>
                <a:gd name="connsiteY5" fmla="*/ 298058 h 298058"/>
                <a:gd name="connsiteX6" fmla="*/ 29806 w 1022257"/>
                <a:gd name="connsiteY6" fmla="*/ 298058 h 298058"/>
                <a:gd name="connsiteX7" fmla="*/ 0 w 1022257"/>
                <a:gd name="connsiteY7" fmla="*/ 268252 h 298058"/>
                <a:gd name="connsiteX8" fmla="*/ 0 w 1022257"/>
                <a:gd name="connsiteY8" fmla="*/ 29806 h 2980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22257" h="298058">
                  <a:moveTo>
                    <a:pt x="0" y="29806"/>
                  </a:moveTo>
                  <a:cubicBezTo>
                    <a:pt x="0" y="13345"/>
                    <a:pt x="13345" y="0"/>
                    <a:pt x="29806" y="0"/>
                  </a:cubicBezTo>
                  <a:lnTo>
                    <a:pt x="992451" y="0"/>
                  </a:lnTo>
                  <a:cubicBezTo>
                    <a:pt x="1008912" y="0"/>
                    <a:pt x="1022257" y="13345"/>
                    <a:pt x="1022257" y="29806"/>
                  </a:cubicBezTo>
                  <a:lnTo>
                    <a:pt x="1022257" y="268252"/>
                  </a:lnTo>
                  <a:cubicBezTo>
                    <a:pt x="1022257" y="284713"/>
                    <a:pt x="1008912" y="298058"/>
                    <a:pt x="992451" y="298058"/>
                  </a:cubicBezTo>
                  <a:lnTo>
                    <a:pt x="29806" y="298058"/>
                  </a:lnTo>
                  <a:cubicBezTo>
                    <a:pt x="13345" y="298058"/>
                    <a:pt x="0" y="284713"/>
                    <a:pt x="0" y="268252"/>
                  </a:cubicBezTo>
                  <a:lnTo>
                    <a:pt x="0" y="29806"/>
                  </a:lnTo>
                  <a:close/>
                </a:path>
              </a:pathLst>
            </a:custGeom>
            <a:solidFill>
              <a:srgbClr val="FFEAA9"/>
            </a:solidFill>
            <a:ln>
              <a:noFill/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7770" tIns="13484" rIns="17770" bIns="13484" numCol="1" spcCol="1270" anchor="ctr" anchorCtr="0">
              <a:noAutofit/>
            </a:bodyPr>
            <a:lstStyle/>
            <a:p>
              <a:pPr algn="ctr">
                <a:defRPr/>
              </a:pPr>
              <a:r>
                <a:rPr lang="es-CO" sz="788" b="1" dirty="0">
                  <a:solidFill>
                    <a:srgbClr val="E7E6E6">
                      <a:lumMod val="25000"/>
                    </a:srgbClr>
                  </a:solidFill>
                  <a:latin typeface="Arial" panose="020B0604020202020204" pitchFamily="34" charset="0"/>
                  <a:ea typeface="Open Sans" panose="020B0606030504020204" pitchFamily="34" charset="0"/>
                  <a:cs typeface="Arial" panose="020B0604020202020204" pitchFamily="34" charset="0"/>
                </a:rPr>
                <a:t>4</a:t>
              </a:r>
              <a:endParaRPr lang="es-MX" sz="788" b="1" dirty="0">
                <a:solidFill>
                  <a:srgbClr val="E7E6E6">
                    <a:lumMod val="25000"/>
                  </a:srgbClr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6" name="Forma libre: forma 75">
              <a:extLst>
                <a:ext uri="{FF2B5EF4-FFF2-40B4-BE49-F238E27FC236}">
                  <a16:creationId xmlns:a16="http://schemas.microsoft.com/office/drawing/2014/main" id="{F35983CD-21E8-4347-8D4D-F860C284E57F}"/>
                </a:ext>
              </a:extLst>
            </p:cNvPr>
            <p:cNvSpPr/>
            <p:nvPr/>
          </p:nvSpPr>
          <p:spPr>
            <a:xfrm>
              <a:off x="8607164" y="3117115"/>
              <a:ext cx="389079" cy="261610"/>
            </a:xfrm>
            <a:custGeom>
              <a:avLst/>
              <a:gdLst>
                <a:gd name="connsiteX0" fmla="*/ 0 w 1022257"/>
                <a:gd name="connsiteY0" fmla="*/ 29806 h 298058"/>
                <a:gd name="connsiteX1" fmla="*/ 29806 w 1022257"/>
                <a:gd name="connsiteY1" fmla="*/ 0 h 298058"/>
                <a:gd name="connsiteX2" fmla="*/ 992451 w 1022257"/>
                <a:gd name="connsiteY2" fmla="*/ 0 h 298058"/>
                <a:gd name="connsiteX3" fmla="*/ 1022257 w 1022257"/>
                <a:gd name="connsiteY3" fmla="*/ 29806 h 298058"/>
                <a:gd name="connsiteX4" fmla="*/ 1022257 w 1022257"/>
                <a:gd name="connsiteY4" fmla="*/ 268252 h 298058"/>
                <a:gd name="connsiteX5" fmla="*/ 992451 w 1022257"/>
                <a:gd name="connsiteY5" fmla="*/ 298058 h 298058"/>
                <a:gd name="connsiteX6" fmla="*/ 29806 w 1022257"/>
                <a:gd name="connsiteY6" fmla="*/ 298058 h 298058"/>
                <a:gd name="connsiteX7" fmla="*/ 0 w 1022257"/>
                <a:gd name="connsiteY7" fmla="*/ 268252 h 298058"/>
                <a:gd name="connsiteX8" fmla="*/ 0 w 1022257"/>
                <a:gd name="connsiteY8" fmla="*/ 29806 h 2980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22257" h="298058">
                  <a:moveTo>
                    <a:pt x="0" y="29806"/>
                  </a:moveTo>
                  <a:cubicBezTo>
                    <a:pt x="0" y="13345"/>
                    <a:pt x="13345" y="0"/>
                    <a:pt x="29806" y="0"/>
                  </a:cubicBezTo>
                  <a:lnTo>
                    <a:pt x="992451" y="0"/>
                  </a:lnTo>
                  <a:cubicBezTo>
                    <a:pt x="1008912" y="0"/>
                    <a:pt x="1022257" y="13345"/>
                    <a:pt x="1022257" y="29806"/>
                  </a:cubicBezTo>
                  <a:lnTo>
                    <a:pt x="1022257" y="268252"/>
                  </a:lnTo>
                  <a:cubicBezTo>
                    <a:pt x="1022257" y="284713"/>
                    <a:pt x="1008912" y="298058"/>
                    <a:pt x="992451" y="298058"/>
                  </a:cubicBezTo>
                  <a:lnTo>
                    <a:pt x="29806" y="298058"/>
                  </a:lnTo>
                  <a:cubicBezTo>
                    <a:pt x="13345" y="298058"/>
                    <a:pt x="0" y="284713"/>
                    <a:pt x="0" y="268252"/>
                  </a:cubicBezTo>
                  <a:lnTo>
                    <a:pt x="0" y="29806"/>
                  </a:lnTo>
                  <a:close/>
                </a:path>
              </a:pathLst>
            </a:custGeom>
            <a:solidFill>
              <a:srgbClr val="FFEAA9"/>
            </a:solidFill>
            <a:ln>
              <a:noFill/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7770" tIns="13484" rIns="17770" bIns="13484" numCol="1" spcCol="1270" anchor="ctr" anchorCtr="0">
              <a:noAutofit/>
            </a:bodyPr>
            <a:lstStyle/>
            <a:p>
              <a:pPr algn="ctr">
                <a:defRPr/>
              </a:pPr>
              <a:r>
                <a:rPr lang="es-CO" sz="788" b="1" dirty="0">
                  <a:solidFill>
                    <a:srgbClr val="E7E6E6">
                      <a:lumMod val="25000"/>
                    </a:srgbClr>
                  </a:solidFill>
                  <a:latin typeface="Arial" panose="020B0604020202020204" pitchFamily="34" charset="0"/>
                  <a:ea typeface="Open Sans" panose="020B0606030504020204" pitchFamily="34" charset="0"/>
                  <a:cs typeface="Arial" panose="020B0604020202020204" pitchFamily="34" charset="0"/>
                </a:rPr>
                <a:t>DAU</a:t>
              </a:r>
              <a:endParaRPr lang="es-MX" sz="788" b="1" dirty="0">
                <a:solidFill>
                  <a:srgbClr val="E7E6E6">
                    <a:lumMod val="25000"/>
                  </a:srgbClr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7" name="Forma libre: forma 76">
              <a:extLst>
                <a:ext uri="{FF2B5EF4-FFF2-40B4-BE49-F238E27FC236}">
                  <a16:creationId xmlns:a16="http://schemas.microsoft.com/office/drawing/2014/main" id="{2EA4434D-A85C-483F-B8B6-2844508F9A2D}"/>
                </a:ext>
              </a:extLst>
            </p:cNvPr>
            <p:cNvSpPr/>
            <p:nvPr/>
          </p:nvSpPr>
          <p:spPr>
            <a:xfrm>
              <a:off x="8622332" y="3432383"/>
              <a:ext cx="373911" cy="261610"/>
            </a:xfrm>
            <a:custGeom>
              <a:avLst/>
              <a:gdLst>
                <a:gd name="connsiteX0" fmla="*/ 0 w 1022257"/>
                <a:gd name="connsiteY0" fmla="*/ 29806 h 298058"/>
                <a:gd name="connsiteX1" fmla="*/ 29806 w 1022257"/>
                <a:gd name="connsiteY1" fmla="*/ 0 h 298058"/>
                <a:gd name="connsiteX2" fmla="*/ 992451 w 1022257"/>
                <a:gd name="connsiteY2" fmla="*/ 0 h 298058"/>
                <a:gd name="connsiteX3" fmla="*/ 1022257 w 1022257"/>
                <a:gd name="connsiteY3" fmla="*/ 29806 h 298058"/>
                <a:gd name="connsiteX4" fmla="*/ 1022257 w 1022257"/>
                <a:gd name="connsiteY4" fmla="*/ 268252 h 298058"/>
                <a:gd name="connsiteX5" fmla="*/ 992451 w 1022257"/>
                <a:gd name="connsiteY5" fmla="*/ 298058 h 298058"/>
                <a:gd name="connsiteX6" fmla="*/ 29806 w 1022257"/>
                <a:gd name="connsiteY6" fmla="*/ 298058 h 298058"/>
                <a:gd name="connsiteX7" fmla="*/ 0 w 1022257"/>
                <a:gd name="connsiteY7" fmla="*/ 268252 h 298058"/>
                <a:gd name="connsiteX8" fmla="*/ 0 w 1022257"/>
                <a:gd name="connsiteY8" fmla="*/ 29806 h 2980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22257" h="298058">
                  <a:moveTo>
                    <a:pt x="0" y="29806"/>
                  </a:moveTo>
                  <a:cubicBezTo>
                    <a:pt x="0" y="13345"/>
                    <a:pt x="13345" y="0"/>
                    <a:pt x="29806" y="0"/>
                  </a:cubicBezTo>
                  <a:lnTo>
                    <a:pt x="992451" y="0"/>
                  </a:lnTo>
                  <a:cubicBezTo>
                    <a:pt x="1008912" y="0"/>
                    <a:pt x="1022257" y="13345"/>
                    <a:pt x="1022257" y="29806"/>
                  </a:cubicBezTo>
                  <a:lnTo>
                    <a:pt x="1022257" y="268252"/>
                  </a:lnTo>
                  <a:cubicBezTo>
                    <a:pt x="1022257" y="284713"/>
                    <a:pt x="1008912" y="298058"/>
                    <a:pt x="992451" y="298058"/>
                  </a:cubicBezTo>
                  <a:lnTo>
                    <a:pt x="29806" y="298058"/>
                  </a:lnTo>
                  <a:cubicBezTo>
                    <a:pt x="13345" y="298058"/>
                    <a:pt x="0" y="284713"/>
                    <a:pt x="0" y="268252"/>
                  </a:cubicBezTo>
                  <a:lnTo>
                    <a:pt x="0" y="29806"/>
                  </a:lnTo>
                  <a:close/>
                </a:path>
              </a:pathLst>
            </a:custGeom>
            <a:solidFill>
              <a:srgbClr val="FFEAA9"/>
            </a:solidFill>
            <a:ln>
              <a:noFill/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7770" tIns="13484" rIns="17770" bIns="13484" numCol="1" spcCol="1270" anchor="ctr" anchorCtr="0">
              <a:noAutofit/>
            </a:bodyPr>
            <a:lstStyle/>
            <a:p>
              <a:pPr algn="ctr">
                <a:defRPr/>
              </a:pPr>
              <a:r>
                <a:rPr lang="es-CO" sz="788" b="1" dirty="0">
                  <a:solidFill>
                    <a:srgbClr val="E7E6E6">
                      <a:lumMod val="25000"/>
                    </a:srgbClr>
                  </a:solidFill>
                  <a:latin typeface="Arial" panose="020B0604020202020204" pitchFamily="34" charset="0"/>
                  <a:ea typeface="Open Sans" panose="020B0606030504020204" pitchFamily="34" charset="0"/>
                  <a:cs typeface="Arial" panose="020B0604020202020204" pitchFamily="34" charset="0"/>
                </a:rPr>
                <a:t>DJU</a:t>
              </a:r>
              <a:endParaRPr lang="es-MX" sz="788" b="1" dirty="0">
                <a:solidFill>
                  <a:srgbClr val="E7E6E6">
                    <a:lumMod val="25000"/>
                  </a:srgbClr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8" name="Forma libre: forma 77">
              <a:extLst>
                <a:ext uri="{FF2B5EF4-FFF2-40B4-BE49-F238E27FC236}">
                  <a16:creationId xmlns:a16="http://schemas.microsoft.com/office/drawing/2014/main" id="{2F5427DE-1D74-450D-A1D2-D2C04DC94D36}"/>
                </a:ext>
              </a:extLst>
            </p:cNvPr>
            <p:cNvSpPr/>
            <p:nvPr/>
          </p:nvSpPr>
          <p:spPr>
            <a:xfrm>
              <a:off x="9623381" y="3117115"/>
              <a:ext cx="325243" cy="261610"/>
            </a:xfrm>
            <a:custGeom>
              <a:avLst/>
              <a:gdLst>
                <a:gd name="connsiteX0" fmla="*/ 0 w 1022257"/>
                <a:gd name="connsiteY0" fmla="*/ 29806 h 298058"/>
                <a:gd name="connsiteX1" fmla="*/ 29806 w 1022257"/>
                <a:gd name="connsiteY1" fmla="*/ 0 h 298058"/>
                <a:gd name="connsiteX2" fmla="*/ 992451 w 1022257"/>
                <a:gd name="connsiteY2" fmla="*/ 0 h 298058"/>
                <a:gd name="connsiteX3" fmla="*/ 1022257 w 1022257"/>
                <a:gd name="connsiteY3" fmla="*/ 29806 h 298058"/>
                <a:gd name="connsiteX4" fmla="*/ 1022257 w 1022257"/>
                <a:gd name="connsiteY4" fmla="*/ 268252 h 298058"/>
                <a:gd name="connsiteX5" fmla="*/ 992451 w 1022257"/>
                <a:gd name="connsiteY5" fmla="*/ 298058 h 298058"/>
                <a:gd name="connsiteX6" fmla="*/ 29806 w 1022257"/>
                <a:gd name="connsiteY6" fmla="*/ 298058 h 298058"/>
                <a:gd name="connsiteX7" fmla="*/ 0 w 1022257"/>
                <a:gd name="connsiteY7" fmla="*/ 268252 h 298058"/>
                <a:gd name="connsiteX8" fmla="*/ 0 w 1022257"/>
                <a:gd name="connsiteY8" fmla="*/ 29806 h 2980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22257" h="298058">
                  <a:moveTo>
                    <a:pt x="0" y="29806"/>
                  </a:moveTo>
                  <a:cubicBezTo>
                    <a:pt x="0" y="13345"/>
                    <a:pt x="13345" y="0"/>
                    <a:pt x="29806" y="0"/>
                  </a:cubicBezTo>
                  <a:lnTo>
                    <a:pt x="992451" y="0"/>
                  </a:lnTo>
                  <a:cubicBezTo>
                    <a:pt x="1008912" y="0"/>
                    <a:pt x="1022257" y="13345"/>
                    <a:pt x="1022257" y="29806"/>
                  </a:cubicBezTo>
                  <a:lnTo>
                    <a:pt x="1022257" y="268252"/>
                  </a:lnTo>
                  <a:cubicBezTo>
                    <a:pt x="1022257" y="284713"/>
                    <a:pt x="1008912" y="298058"/>
                    <a:pt x="992451" y="298058"/>
                  </a:cubicBezTo>
                  <a:lnTo>
                    <a:pt x="29806" y="298058"/>
                  </a:lnTo>
                  <a:cubicBezTo>
                    <a:pt x="13345" y="298058"/>
                    <a:pt x="0" y="284713"/>
                    <a:pt x="0" y="268252"/>
                  </a:cubicBezTo>
                  <a:lnTo>
                    <a:pt x="0" y="29806"/>
                  </a:lnTo>
                  <a:close/>
                </a:path>
              </a:pathLst>
            </a:custGeom>
            <a:solidFill>
              <a:srgbClr val="FFEAA9"/>
            </a:solidFill>
            <a:ln>
              <a:noFill/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7770" tIns="13484" rIns="17770" bIns="13484" numCol="1" spcCol="1270" anchor="ctr" anchorCtr="0">
              <a:noAutofit/>
            </a:bodyPr>
            <a:lstStyle/>
            <a:p>
              <a:pPr algn="ctr">
                <a:defRPr/>
              </a:pPr>
              <a:r>
                <a:rPr lang="es-MX" sz="788" b="1" dirty="0">
                  <a:solidFill>
                    <a:srgbClr val="E7E6E6">
                      <a:lumMod val="25000"/>
                    </a:srgbClr>
                  </a:solidFill>
                  <a:latin typeface="Arial" panose="020B0604020202020204" pitchFamily="34" charset="0"/>
                  <a:ea typeface="Open Sans" panose="020B0606030504020204" pitchFamily="34" charset="0"/>
                  <a:cs typeface="Arial" panose="020B0604020202020204" pitchFamily="34" charset="0"/>
                </a:rPr>
                <a:t>10</a:t>
              </a:r>
            </a:p>
          </p:txBody>
        </p:sp>
        <p:sp>
          <p:nvSpPr>
            <p:cNvPr id="79" name="Forma libre: forma 78">
              <a:extLst>
                <a:ext uri="{FF2B5EF4-FFF2-40B4-BE49-F238E27FC236}">
                  <a16:creationId xmlns:a16="http://schemas.microsoft.com/office/drawing/2014/main" id="{DB18D42B-AF08-4ED0-9D81-0CE2C5697732}"/>
                </a:ext>
              </a:extLst>
            </p:cNvPr>
            <p:cNvSpPr/>
            <p:nvPr/>
          </p:nvSpPr>
          <p:spPr>
            <a:xfrm>
              <a:off x="9623381" y="3432383"/>
              <a:ext cx="325243" cy="261610"/>
            </a:xfrm>
            <a:custGeom>
              <a:avLst/>
              <a:gdLst>
                <a:gd name="connsiteX0" fmla="*/ 0 w 1022257"/>
                <a:gd name="connsiteY0" fmla="*/ 29806 h 298058"/>
                <a:gd name="connsiteX1" fmla="*/ 29806 w 1022257"/>
                <a:gd name="connsiteY1" fmla="*/ 0 h 298058"/>
                <a:gd name="connsiteX2" fmla="*/ 992451 w 1022257"/>
                <a:gd name="connsiteY2" fmla="*/ 0 h 298058"/>
                <a:gd name="connsiteX3" fmla="*/ 1022257 w 1022257"/>
                <a:gd name="connsiteY3" fmla="*/ 29806 h 298058"/>
                <a:gd name="connsiteX4" fmla="*/ 1022257 w 1022257"/>
                <a:gd name="connsiteY4" fmla="*/ 268252 h 298058"/>
                <a:gd name="connsiteX5" fmla="*/ 992451 w 1022257"/>
                <a:gd name="connsiteY5" fmla="*/ 298058 h 298058"/>
                <a:gd name="connsiteX6" fmla="*/ 29806 w 1022257"/>
                <a:gd name="connsiteY6" fmla="*/ 298058 h 298058"/>
                <a:gd name="connsiteX7" fmla="*/ 0 w 1022257"/>
                <a:gd name="connsiteY7" fmla="*/ 268252 h 298058"/>
                <a:gd name="connsiteX8" fmla="*/ 0 w 1022257"/>
                <a:gd name="connsiteY8" fmla="*/ 29806 h 2980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22257" h="298058">
                  <a:moveTo>
                    <a:pt x="0" y="29806"/>
                  </a:moveTo>
                  <a:cubicBezTo>
                    <a:pt x="0" y="13345"/>
                    <a:pt x="13345" y="0"/>
                    <a:pt x="29806" y="0"/>
                  </a:cubicBezTo>
                  <a:lnTo>
                    <a:pt x="992451" y="0"/>
                  </a:lnTo>
                  <a:cubicBezTo>
                    <a:pt x="1008912" y="0"/>
                    <a:pt x="1022257" y="13345"/>
                    <a:pt x="1022257" y="29806"/>
                  </a:cubicBezTo>
                  <a:lnTo>
                    <a:pt x="1022257" y="268252"/>
                  </a:lnTo>
                  <a:cubicBezTo>
                    <a:pt x="1022257" y="284713"/>
                    <a:pt x="1008912" y="298058"/>
                    <a:pt x="992451" y="298058"/>
                  </a:cubicBezTo>
                  <a:lnTo>
                    <a:pt x="29806" y="298058"/>
                  </a:lnTo>
                  <a:cubicBezTo>
                    <a:pt x="13345" y="298058"/>
                    <a:pt x="0" y="284713"/>
                    <a:pt x="0" y="268252"/>
                  </a:cubicBezTo>
                  <a:lnTo>
                    <a:pt x="0" y="29806"/>
                  </a:lnTo>
                  <a:close/>
                </a:path>
              </a:pathLst>
            </a:custGeom>
            <a:solidFill>
              <a:srgbClr val="FFEAA9"/>
            </a:solidFill>
            <a:ln>
              <a:noFill/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7770" tIns="13484" rIns="17770" bIns="13484" numCol="1" spcCol="1270" anchor="ctr" anchorCtr="0">
              <a:noAutofit/>
            </a:bodyPr>
            <a:lstStyle/>
            <a:p>
              <a:pPr algn="ctr">
                <a:defRPr/>
              </a:pPr>
              <a:r>
                <a:rPr lang="es-MX" sz="788" b="1" dirty="0">
                  <a:solidFill>
                    <a:srgbClr val="E7E6E6">
                      <a:lumMod val="25000"/>
                    </a:srgbClr>
                  </a:solidFill>
                  <a:latin typeface="Arial" panose="020B0604020202020204" pitchFamily="34" charset="0"/>
                  <a:ea typeface="Open Sans" panose="020B0606030504020204" pitchFamily="34" charset="0"/>
                  <a:cs typeface="Arial" panose="020B0604020202020204" pitchFamily="34" charset="0"/>
                </a:rPr>
                <a:t>1</a:t>
              </a:r>
            </a:p>
          </p:txBody>
        </p:sp>
      </p:grpSp>
      <p:grpSp>
        <p:nvGrpSpPr>
          <p:cNvPr id="116" name="Grupo 115">
            <a:extLst>
              <a:ext uri="{FF2B5EF4-FFF2-40B4-BE49-F238E27FC236}">
                <a16:creationId xmlns:a16="http://schemas.microsoft.com/office/drawing/2014/main" id="{D1F03D72-2916-4C81-A587-4E129069F0D1}"/>
              </a:ext>
            </a:extLst>
          </p:cNvPr>
          <p:cNvGrpSpPr/>
          <p:nvPr/>
        </p:nvGrpSpPr>
        <p:grpSpPr>
          <a:xfrm>
            <a:off x="891165" y="1187380"/>
            <a:ext cx="6776487" cy="937487"/>
            <a:chOff x="912189" y="1837173"/>
            <a:chExt cx="9035316" cy="1249982"/>
          </a:xfrm>
        </p:grpSpPr>
        <p:sp>
          <p:nvSpPr>
            <p:cNvPr id="5" name="Forma libre: forma 4">
              <a:extLst>
                <a:ext uri="{FF2B5EF4-FFF2-40B4-BE49-F238E27FC236}">
                  <a16:creationId xmlns:a16="http://schemas.microsoft.com/office/drawing/2014/main" id="{0234ED56-3CA4-43C4-9F71-FEFE4DECD05B}"/>
                </a:ext>
              </a:extLst>
            </p:cNvPr>
            <p:cNvSpPr/>
            <p:nvPr/>
          </p:nvSpPr>
          <p:spPr>
            <a:xfrm>
              <a:off x="2839056" y="2000446"/>
              <a:ext cx="4323781" cy="1060093"/>
            </a:xfrm>
            <a:custGeom>
              <a:avLst/>
              <a:gdLst>
                <a:gd name="connsiteX0" fmla="*/ 0 w 1022257"/>
                <a:gd name="connsiteY0" fmla="*/ 29806 h 298058"/>
                <a:gd name="connsiteX1" fmla="*/ 29806 w 1022257"/>
                <a:gd name="connsiteY1" fmla="*/ 0 h 298058"/>
                <a:gd name="connsiteX2" fmla="*/ 992451 w 1022257"/>
                <a:gd name="connsiteY2" fmla="*/ 0 h 298058"/>
                <a:gd name="connsiteX3" fmla="*/ 1022257 w 1022257"/>
                <a:gd name="connsiteY3" fmla="*/ 29806 h 298058"/>
                <a:gd name="connsiteX4" fmla="*/ 1022257 w 1022257"/>
                <a:gd name="connsiteY4" fmla="*/ 268252 h 298058"/>
                <a:gd name="connsiteX5" fmla="*/ 992451 w 1022257"/>
                <a:gd name="connsiteY5" fmla="*/ 298058 h 298058"/>
                <a:gd name="connsiteX6" fmla="*/ 29806 w 1022257"/>
                <a:gd name="connsiteY6" fmla="*/ 298058 h 298058"/>
                <a:gd name="connsiteX7" fmla="*/ 0 w 1022257"/>
                <a:gd name="connsiteY7" fmla="*/ 268252 h 298058"/>
                <a:gd name="connsiteX8" fmla="*/ 0 w 1022257"/>
                <a:gd name="connsiteY8" fmla="*/ 29806 h 2980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22257" h="298058">
                  <a:moveTo>
                    <a:pt x="0" y="29806"/>
                  </a:moveTo>
                  <a:cubicBezTo>
                    <a:pt x="0" y="13345"/>
                    <a:pt x="13345" y="0"/>
                    <a:pt x="29806" y="0"/>
                  </a:cubicBezTo>
                  <a:lnTo>
                    <a:pt x="992451" y="0"/>
                  </a:lnTo>
                  <a:cubicBezTo>
                    <a:pt x="1008912" y="0"/>
                    <a:pt x="1022257" y="13345"/>
                    <a:pt x="1022257" y="29806"/>
                  </a:cubicBezTo>
                  <a:lnTo>
                    <a:pt x="1022257" y="268252"/>
                  </a:lnTo>
                  <a:cubicBezTo>
                    <a:pt x="1022257" y="284713"/>
                    <a:pt x="1008912" y="298058"/>
                    <a:pt x="992451" y="298058"/>
                  </a:cubicBezTo>
                  <a:lnTo>
                    <a:pt x="29806" y="298058"/>
                  </a:lnTo>
                  <a:cubicBezTo>
                    <a:pt x="13345" y="298058"/>
                    <a:pt x="0" y="284713"/>
                    <a:pt x="0" y="268252"/>
                  </a:cubicBezTo>
                  <a:lnTo>
                    <a:pt x="0" y="29806"/>
                  </a:lnTo>
                  <a:close/>
                </a:path>
              </a:pathLst>
            </a:custGeom>
            <a:solidFill>
              <a:schemeClr val="accent5">
                <a:lumMod val="20000"/>
                <a:lumOff val="80000"/>
                <a:alpha val="90000"/>
              </a:schemeClr>
            </a:solidFill>
            <a:ln>
              <a:noFill/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7770" tIns="13484" rIns="17770" bIns="13484" numCol="1" spcCol="1270" anchor="ctr" anchorCtr="0">
              <a:noAutofit/>
            </a:bodyPr>
            <a:lstStyle/>
            <a:p>
              <a:pPr>
                <a:defRPr/>
              </a:pPr>
              <a:r>
                <a:rPr lang="es-CO" sz="788" b="1" dirty="0">
                  <a:solidFill>
                    <a:srgbClr val="E7E6E6">
                      <a:lumMod val="25000"/>
                    </a:srgbClr>
                  </a:solidFill>
                  <a:latin typeface="Arial" panose="020B0604020202020204" pitchFamily="34" charset="0"/>
                  <a:ea typeface="Open Sans" panose="020B0606030504020204" pitchFamily="34" charset="0"/>
                  <a:cs typeface="Arial" panose="020B0604020202020204" pitchFamily="34" charset="0"/>
                </a:rPr>
                <a:t>7. Lograr la sostenibilidad financiera de la EPS.</a:t>
              </a:r>
            </a:p>
          </p:txBody>
        </p:sp>
        <p:sp>
          <p:nvSpPr>
            <p:cNvPr id="20" name="Flecha: curvada hacia la izquierda 19">
              <a:extLst>
                <a:ext uri="{FF2B5EF4-FFF2-40B4-BE49-F238E27FC236}">
                  <a16:creationId xmlns:a16="http://schemas.microsoft.com/office/drawing/2014/main" id="{73802419-1A8D-4608-931F-ADF7E7A1CD9A}"/>
                </a:ext>
              </a:extLst>
            </p:cNvPr>
            <p:cNvSpPr/>
            <p:nvPr/>
          </p:nvSpPr>
          <p:spPr>
            <a:xfrm rot="10800000">
              <a:off x="2652613" y="1837173"/>
              <a:ext cx="188279" cy="281410"/>
            </a:xfrm>
            <a:prstGeom prst="curvedLeftArrow">
              <a:avLst/>
            </a:prstGeom>
            <a:solidFill>
              <a:srgbClr val="4472C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s-CO" sz="1013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5" name="Rectángulo 24">
              <a:extLst>
                <a:ext uri="{FF2B5EF4-FFF2-40B4-BE49-F238E27FC236}">
                  <a16:creationId xmlns:a16="http://schemas.microsoft.com/office/drawing/2014/main" id="{0463D1F7-2E3E-4960-A68F-1C94AA4056C0}"/>
                </a:ext>
              </a:extLst>
            </p:cNvPr>
            <p:cNvSpPr/>
            <p:nvPr/>
          </p:nvSpPr>
          <p:spPr>
            <a:xfrm>
              <a:off x="912189" y="2000445"/>
              <a:ext cx="1390796" cy="1086709"/>
            </a:xfrm>
            <a:prstGeom prst="rect">
              <a:avLst/>
            </a:pr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000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defRPr/>
              </a:pPr>
              <a:r>
                <a:rPr lang="es-CO" sz="788" b="1" dirty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4. FINANCIERA</a:t>
              </a:r>
            </a:p>
          </p:txBody>
        </p:sp>
        <p:sp>
          <p:nvSpPr>
            <p:cNvPr id="80" name="Forma libre: forma 79">
              <a:extLst>
                <a:ext uri="{FF2B5EF4-FFF2-40B4-BE49-F238E27FC236}">
                  <a16:creationId xmlns:a16="http://schemas.microsoft.com/office/drawing/2014/main" id="{9B60C677-4C3F-47FE-AE91-A418CEC34A3F}"/>
                </a:ext>
              </a:extLst>
            </p:cNvPr>
            <p:cNvSpPr/>
            <p:nvPr/>
          </p:nvSpPr>
          <p:spPr>
            <a:xfrm>
              <a:off x="8616451" y="2532855"/>
              <a:ext cx="370695" cy="261610"/>
            </a:xfrm>
            <a:custGeom>
              <a:avLst/>
              <a:gdLst>
                <a:gd name="connsiteX0" fmla="*/ 0 w 1022257"/>
                <a:gd name="connsiteY0" fmla="*/ 29806 h 298058"/>
                <a:gd name="connsiteX1" fmla="*/ 29806 w 1022257"/>
                <a:gd name="connsiteY1" fmla="*/ 0 h 298058"/>
                <a:gd name="connsiteX2" fmla="*/ 992451 w 1022257"/>
                <a:gd name="connsiteY2" fmla="*/ 0 h 298058"/>
                <a:gd name="connsiteX3" fmla="*/ 1022257 w 1022257"/>
                <a:gd name="connsiteY3" fmla="*/ 29806 h 298058"/>
                <a:gd name="connsiteX4" fmla="*/ 1022257 w 1022257"/>
                <a:gd name="connsiteY4" fmla="*/ 268252 h 298058"/>
                <a:gd name="connsiteX5" fmla="*/ 992451 w 1022257"/>
                <a:gd name="connsiteY5" fmla="*/ 298058 h 298058"/>
                <a:gd name="connsiteX6" fmla="*/ 29806 w 1022257"/>
                <a:gd name="connsiteY6" fmla="*/ 298058 h 298058"/>
                <a:gd name="connsiteX7" fmla="*/ 0 w 1022257"/>
                <a:gd name="connsiteY7" fmla="*/ 268252 h 298058"/>
                <a:gd name="connsiteX8" fmla="*/ 0 w 1022257"/>
                <a:gd name="connsiteY8" fmla="*/ 29806 h 2980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22257" h="298058">
                  <a:moveTo>
                    <a:pt x="0" y="29806"/>
                  </a:moveTo>
                  <a:cubicBezTo>
                    <a:pt x="0" y="13345"/>
                    <a:pt x="13345" y="0"/>
                    <a:pt x="29806" y="0"/>
                  </a:cubicBezTo>
                  <a:lnTo>
                    <a:pt x="992451" y="0"/>
                  </a:lnTo>
                  <a:cubicBezTo>
                    <a:pt x="1008912" y="0"/>
                    <a:pt x="1022257" y="13345"/>
                    <a:pt x="1022257" y="29806"/>
                  </a:cubicBezTo>
                  <a:lnTo>
                    <a:pt x="1022257" y="268252"/>
                  </a:lnTo>
                  <a:cubicBezTo>
                    <a:pt x="1022257" y="284713"/>
                    <a:pt x="1008912" y="298058"/>
                    <a:pt x="992451" y="298058"/>
                  </a:cubicBezTo>
                  <a:lnTo>
                    <a:pt x="29806" y="298058"/>
                  </a:lnTo>
                  <a:cubicBezTo>
                    <a:pt x="13345" y="298058"/>
                    <a:pt x="0" y="284713"/>
                    <a:pt x="0" y="268252"/>
                  </a:cubicBezTo>
                  <a:lnTo>
                    <a:pt x="0" y="29806"/>
                  </a:lnTo>
                  <a:close/>
                </a:path>
              </a:pathLst>
            </a:custGeom>
            <a:solidFill>
              <a:srgbClr val="DEE6F4"/>
            </a:solidFill>
            <a:ln>
              <a:noFill/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7770" tIns="13484" rIns="17770" bIns="13484" numCol="1" spcCol="1270" anchor="ctr" anchorCtr="0">
              <a:noAutofit/>
            </a:bodyPr>
            <a:lstStyle/>
            <a:p>
              <a:pPr algn="ctr">
                <a:defRPr/>
              </a:pPr>
              <a:r>
                <a:rPr lang="es-CO" sz="788" b="1" dirty="0">
                  <a:solidFill>
                    <a:srgbClr val="E7E6E6">
                      <a:lumMod val="25000"/>
                    </a:srgbClr>
                  </a:solidFill>
                  <a:latin typeface="Arial" panose="020B0604020202020204" pitchFamily="34" charset="0"/>
                  <a:ea typeface="Open Sans" panose="020B0606030504020204" pitchFamily="34" charset="0"/>
                  <a:cs typeface="Arial" panose="020B0604020202020204" pitchFamily="34" charset="0"/>
                </a:rPr>
                <a:t>DM</a:t>
              </a:r>
              <a:endParaRPr lang="es-MX" sz="788" b="1" dirty="0">
                <a:solidFill>
                  <a:srgbClr val="E7E6E6">
                    <a:lumMod val="25000"/>
                  </a:srgbClr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1" name="Forma libre: forma 80">
              <a:extLst>
                <a:ext uri="{FF2B5EF4-FFF2-40B4-BE49-F238E27FC236}">
                  <a16:creationId xmlns:a16="http://schemas.microsoft.com/office/drawing/2014/main" id="{D577DCD3-428A-44D6-AA53-057DE6B954B7}"/>
                </a:ext>
              </a:extLst>
            </p:cNvPr>
            <p:cNvSpPr/>
            <p:nvPr/>
          </p:nvSpPr>
          <p:spPr>
            <a:xfrm>
              <a:off x="8621859" y="2814256"/>
              <a:ext cx="365287" cy="261610"/>
            </a:xfrm>
            <a:custGeom>
              <a:avLst/>
              <a:gdLst>
                <a:gd name="connsiteX0" fmla="*/ 0 w 1022257"/>
                <a:gd name="connsiteY0" fmla="*/ 29806 h 298058"/>
                <a:gd name="connsiteX1" fmla="*/ 29806 w 1022257"/>
                <a:gd name="connsiteY1" fmla="*/ 0 h 298058"/>
                <a:gd name="connsiteX2" fmla="*/ 992451 w 1022257"/>
                <a:gd name="connsiteY2" fmla="*/ 0 h 298058"/>
                <a:gd name="connsiteX3" fmla="*/ 1022257 w 1022257"/>
                <a:gd name="connsiteY3" fmla="*/ 29806 h 298058"/>
                <a:gd name="connsiteX4" fmla="*/ 1022257 w 1022257"/>
                <a:gd name="connsiteY4" fmla="*/ 268252 h 298058"/>
                <a:gd name="connsiteX5" fmla="*/ 992451 w 1022257"/>
                <a:gd name="connsiteY5" fmla="*/ 298058 h 298058"/>
                <a:gd name="connsiteX6" fmla="*/ 29806 w 1022257"/>
                <a:gd name="connsiteY6" fmla="*/ 298058 h 298058"/>
                <a:gd name="connsiteX7" fmla="*/ 0 w 1022257"/>
                <a:gd name="connsiteY7" fmla="*/ 268252 h 298058"/>
                <a:gd name="connsiteX8" fmla="*/ 0 w 1022257"/>
                <a:gd name="connsiteY8" fmla="*/ 29806 h 2980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22257" h="298058">
                  <a:moveTo>
                    <a:pt x="0" y="29806"/>
                  </a:moveTo>
                  <a:cubicBezTo>
                    <a:pt x="0" y="13345"/>
                    <a:pt x="13345" y="0"/>
                    <a:pt x="29806" y="0"/>
                  </a:cubicBezTo>
                  <a:lnTo>
                    <a:pt x="992451" y="0"/>
                  </a:lnTo>
                  <a:cubicBezTo>
                    <a:pt x="1008912" y="0"/>
                    <a:pt x="1022257" y="13345"/>
                    <a:pt x="1022257" y="29806"/>
                  </a:cubicBezTo>
                  <a:lnTo>
                    <a:pt x="1022257" y="268252"/>
                  </a:lnTo>
                  <a:cubicBezTo>
                    <a:pt x="1022257" y="284713"/>
                    <a:pt x="1008912" y="298058"/>
                    <a:pt x="992451" y="298058"/>
                  </a:cubicBezTo>
                  <a:lnTo>
                    <a:pt x="29806" y="298058"/>
                  </a:lnTo>
                  <a:cubicBezTo>
                    <a:pt x="13345" y="298058"/>
                    <a:pt x="0" y="284713"/>
                    <a:pt x="0" y="268252"/>
                  </a:cubicBezTo>
                  <a:lnTo>
                    <a:pt x="0" y="29806"/>
                  </a:lnTo>
                  <a:close/>
                </a:path>
              </a:pathLst>
            </a:custGeom>
            <a:solidFill>
              <a:srgbClr val="DEE6F4"/>
            </a:solidFill>
            <a:ln>
              <a:noFill/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7770" tIns="13484" rIns="17770" bIns="13484" numCol="1" spcCol="1270" anchor="ctr" anchorCtr="0">
              <a:noAutofit/>
            </a:bodyPr>
            <a:lstStyle/>
            <a:p>
              <a:pPr algn="ctr">
                <a:defRPr/>
              </a:pPr>
              <a:r>
                <a:rPr lang="es-CO" sz="788" b="1" dirty="0">
                  <a:solidFill>
                    <a:srgbClr val="E7E6E6">
                      <a:lumMod val="25000"/>
                    </a:srgbClr>
                  </a:solidFill>
                  <a:latin typeface="Arial" panose="020B0604020202020204" pitchFamily="34" charset="0"/>
                  <a:ea typeface="Open Sans" panose="020B0606030504020204" pitchFamily="34" charset="0"/>
                  <a:cs typeface="Arial" panose="020B0604020202020204" pitchFamily="34" charset="0"/>
                </a:rPr>
                <a:t>DEP</a:t>
              </a:r>
              <a:endParaRPr lang="es-MX" sz="788" b="1" dirty="0">
                <a:solidFill>
                  <a:srgbClr val="E7E6E6">
                    <a:lumMod val="25000"/>
                  </a:srgbClr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2" name="Forma libre: forma 81">
              <a:extLst>
                <a:ext uri="{FF2B5EF4-FFF2-40B4-BE49-F238E27FC236}">
                  <a16:creationId xmlns:a16="http://schemas.microsoft.com/office/drawing/2014/main" id="{ABB35543-054F-4CB1-86CD-4369F6B4B1A5}"/>
                </a:ext>
              </a:extLst>
            </p:cNvPr>
            <p:cNvSpPr/>
            <p:nvPr/>
          </p:nvSpPr>
          <p:spPr>
            <a:xfrm>
              <a:off x="9622262" y="2825545"/>
              <a:ext cx="325243" cy="261610"/>
            </a:xfrm>
            <a:custGeom>
              <a:avLst/>
              <a:gdLst>
                <a:gd name="connsiteX0" fmla="*/ 0 w 1022257"/>
                <a:gd name="connsiteY0" fmla="*/ 29806 h 298058"/>
                <a:gd name="connsiteX1" fmla="*/ 29806 w 1022257"/>
                <a:gd name="connsiteY1" fmla="*/ 0 h 298058"/>
                <a:gd name="connsiteX2" fmla="*/ 992451 w 1022257"/>
                <a:gd name="connsiteY2" fmla="*/ 0 h 298058"/>
                <a:gd name="connsiteX3" fmla="*/ 1022257 w 1022257"/>
                <a:gd name="connsiteY3" fmla="*/ 29806 h 298058"/>
                <a:gd name="connsiteX4" fmla="*/ 1022257 w 1022257"/>
                <a:gd name="connsiteY4" fmla="*/ 268252 h 298058"/>
                <a:gd name="connsiteX5" fmla="*/ 992451 w 1022257"/>
                <a:gd name="connsiteY5" fmla="*/ 298058 h 298058"/>
                <a:gd name="connsiteX6" fmla="*/ 29806 w 1022257"/>
                <a:gd name="connsiteY6" fmla="*/ 298058 h 298058"/>
                <a:gd name="connsiteX7" fmla="*/ 0 w 1022257"/>
                <a:gd name="connsiteY7" fmla="*/ 268252 h 298058"/>
                <a:gd name="connsiteX8" fmla="*/ 0 w 1022257"/>
                <a:gd name="connsiteY8" fmla="*/ 29806 h 2980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22257" h="298058">
                  <a:moveTo>
                    <a:pt x="0" y="29806"/>
                  </a:moveTo>
                  <a:cubicBezTo>
                    <a:pt x="0" y="13345"/>
                    <a:pt x="13345" y="0"/>
                    <a:pt x="29806" y="0"/>
                  </a:cubicBezTo>
                  <a:lnTo>
                    <a:pt x="992451" y="0"/>
                  </a:lnTo>
                  <a:cubicBezTo>
                    <a:pt x="1008912" y="0"/>
                    <a:pt x="1022257" y="13345"/>
                    <a:pt x="1022257" y="29806"/>
                  </a:cubicBezTo>
                  <a:lnTo>
                    <a:pt x="1022257" y="268252"/>
                  </a:lnTo>
                  <a:cubicBezTo>
                    <a:pt x="1022257" y="284713"/>
                    <a:pt x="1008912" y="298058"/>
                    <a:pt x="992451" y="298058"/>
                  </a:cubicBezTo>
                  <a:lnTo>
                    <a:pt x="29806" y="298058"/>
                  </a:lnTo>
                  <a:cubicBezTo>
                    <a:pt x="13345" y="298058"/>
                    <a:pt x="0" y="284713"/>
                    <a:pt x="0" y="268252"/>
                  </a:cubicBezTo>
                  <a:lnTo>
                    <a:pt x="0" y="29806"/>
                  </a:lnTo>
                  <a:close/>
                </a:path>
              </a:pathLst>
            </a:custGeom>
            <a:solidFill>
              <a:srgbClr val="DEE6F4"/>
            </a:solidFill>
            <a:ln>
              <a:noFill/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7770" tIns="13484" rIns="17770" bIns="13484" numCol="1" spcCol="1270" anchor="ctr" anchorCtr="0">
              <a:noAutofit/>
            </a:bodyPr>
            <a:lstStyle/>
            <a:p>
              <a:pPr algn="ctr">
                <a:defRPr/>
              </a:pPr>
              <a:r>
                <a:rPr lang="es-MX" sz="788" b="1" dirty="0">
                  <a:solidFill>
                    <a:srgbClr val="E7E6E6">
                      <a:lumMod val="25000"/>
                    </a:srgbClr>
                  </a:solidFill>
                  <a:latin typeface="Arial" panose="020B0604020202020204" pitchFamily="34" charset="0"/>
                  <a:ea typeface="Open Sans" panose="020B0606030504020204" pitchFamily="34" charset="0"/>
                  <a:cs typeface="Arial" panose="020B0604020202020204" pitchFamily="34" charset="0"/>
                </a:rPr>
                <a:t>3</a:t>
              </a:r>
            </a:p>
          </p:txBody>
        </p:sp>
        <p:sp>
          <p:nvSpPr>
            <p:cNvPr id="83" name="Forma libre: forma 82">
              <a:extLst>
                <a:ext uri="{FF2B5EF4-FFF2-40B4-BE49-F238E27FC236}">
                  <a16:creationId xmlns:a16="http://schemas.microsoft.com/office/drawing/2014/main" id="{20044643-CD72-454A-821A-0A8C27B20AF6}"/>
                </a:ext>
              </a:extLst>
            </p:cNvPr>
            <p:cNvSpPr/>
            <p:nvPr/>
          </p:nvSpPr>
          <p:spPr>
            <a:xfrm>
              <a:off x="7559229" y="2000447"/>
              <a:ext cx="325243" cy="1071224"/>
            </a:xfrm>
            <a:custGeom>
              <a:avLst/>
              <a:gdLst>
                <a:gd name="connsiteX0" fmla="*/ 0 w 1022257"/>
                <a:gd name="connsiteY0" fmla="*/ 29806 h 298058"/>
                <a:gd name="connsiteX1" fmla="*/ 29806 w 1022257"/>
                <a:gd name="connsiteY1" fmla="*/ 0 h 298058"/>
                <a:gd name="connsiteX2" fmla="*/ 992451 w 1022257"/>
                <a:gd name="connsiteY2" fmla="*/ 0 h 298058"/>
                <a:gd name="connsiteX3" fmla="*/ 1022257 w 1022257"/>
                <a:gd name="connsiteY3" fmla="*/ 29806 h 298058"/>
                <a:gd name="connsiteX4" fmla="*/ 1022257 w 1022257"/>
                <a:gd name="connsiteY4" fmla="*/ 268252 h 298058"/>
                <a:gd name="connsiteX5" fmla="*/ 992451 w 1022257"/>
                <a:gd name="connsiteY5" fmla="*/ 298058 h 298058"/>
                <a:gd name="connsiteX6" fmla="*/ 29806 w 1022257"/>
                <a:gd name="connsiteY6" fmla="*/ 298058 h 298058"/>
                <a:gd name="connsiteX7" fmla="*/ 0 w 1022257"/>
                <a:gd name="connsiteY7" fmla="*/ 268252 h 298058"/>
                <a:gd name="connsiteX8" fmla="*/ 0 w 1022257"/>
                <a:gd name="connsiteY8" fmla="*/ 29806 h 2980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22257" h="298058">
                  <a:moveTo>
                    <a:pt x="0" y="29806"/>
                  </a:moveTo>
                  <a:cubicBezTo>
                    <a:pt x="0" y="13345"/>
                    <a:pt x="13345" y="0"/>
                    <a:pt x="29806" y="0"/>
                  </a:cubicBezTo>
                  <a:lnTo>
                    <a:pt x="992451" y="0"/>
                  </a:lnTo>
                  <a:cubicBezTo>
                    <a:pt x="1008912" y="0"/>
                    <a:pt x="1022257" y="13345"/>
                    <a:pt x="1022257" y="29806"/>
                  </a:cubicBezTo>
                  <a:lnTo>
                    <a:pt x="1022257" y="268252"/>
                  </a:lnTo>
                  <a:cubicBezTo>
                    <a:pt x="1022257" y="284713"/>
                    <a:pt x="1008912" y="298058"/>
                    <a:pt x="992451" y="298058"/>
                  </a:cubicBezTo>
                  <a:lnTo>
                    <a:pt x="29806" y="298058"/>
                  </a:lnTo>
                  <a:cubicBezTo>
                    <a:pt x="13345" y="298058"/>
                    <a:pt x="0" y="284713"/>
                    <a:pt x="0" y="268252"/>
                  </a:cubicBezTo>
                  <a:lnTo>
                    <a:pt x="0" y="29806"/>
                  </a:lnTo>
                  <a:close/>
                </a:path>
              </a:pathLst>
            </a:custGeom>
            <a:solidFill>
              <a:srgbClr val="DEE6F4"/>
            </a:solidFill>
            <a:ln>
              <a:noFill/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7770" tIns="13484" rIns="17770" bIns="13484" numCol="1" spcCol="1270" anchor="ctr" anchorCtr="0">
              <a:noAutofit/>
            </a:bodyPr>
            <a:lstStyle/>
            <a:p>
              <a:pPr algn="ctr">
                <a:defRPr/>
              </a:pPr>
              <a:r>
                <a:rPr lang="es-MX" sz="788" b="1" dirty="0">
                  <a:solidFill>
                    <a:srgbClr val="E7E6E6">
                      <a:lumMod val="25000"/>
                    </a:srgbClr>
                  </a:solidFill>
                  <a:latin typeface="Arial" panose="020B0604020202020204" pitchFamily="34" charset="0"/>
                  <a:ea typeface="Open Sans" panose="020B0606030504020204" pitchFamily="34" charset="0"/>
                  <a:cs typeface="Arial" panose="020B0604020202020204" pitchFamily="34" charset="0"/>
                </a:rPr>
                <a:t>5</a:t>
              </a:r>
            </a:p>
          </p:txBody>
        </p:sp>
        <p:sp>
          <p:nvSpPr>
            <p:cNvPr id="84" name="Forma libre: forma 83">
              <a:extLst>
                <a:ext uri="{FF2B5EF4-FFF2-40B4-BE49-F238E27FC236}">
                  <a16:creationId xmlns:a16="http://schemas.microsoft.com/office/drawing/2014/main" id="{937EEB98-D209-45FD-ACDF-651EF864C922}"/>
                </a:ext>
              </a:extLst>
            </p:cNvPr>
            <p:cNvSpPr/>
            <p:nvPr/>
          </p:nvSpPr>
          <p:spPr>
            <a:xfrm>
              <a:off x="8607163" y="1966673"/>
              <a:ext cx="372769" cy="261610"/>
            </a:xfrm>
            <a:custGeom>
              <a:avLst/>
              <a:gdLst>
                <a:gd name="connsiteX0" fmla="*/ 0 w 1022257"/>
                <a:gd name="connsiteY0" fmla="*/ 29806 h 298058"/>
                <a:gd name="connsiteX1" fmla="*/ 29806 w 1022257"/>
                <a:gd name="connsiteY1" fmla="*/ 0 h 298058"/>
                <a:gd name="connsiteX2" fmla="*/ 992451 w 1022257"/>
                <a:gd name="connsiteY2" fmla="*/ 0 h 298058"/>
                <a:gd name="connsiteX3" fmla="*/ 1022257 w 1022257"/>
                <a:gd name="connsiteY3" fmla="*/ 29806 h 298058"/>
                <a:gd name="connsiteX4" fmla="*/ 1022257 w 1022257"/>
                <a:gd name="connsiteY4" fmla="*/ 268252 h 298058"/>
                <a:gd name="connsiteX5" fmla="*/ 992451 w 1022257"/>
                <a:gd name="connsiteY5" fmla="*/ 298058 h 298058"/>
                <a:gd name="connsiteX6" fmla="*/ 29806 w 1022257"/>
                <a:gd name="connsiteY6" fmla="*/ 298058 h 298058"/>
                <a:gd name="connsiteX7" fmla="*/ 0 w 1022257"/>
                <a:gd name="connsiteY7" fmla="*/ 268252 h 298058"/>
                <a:gd name="connsiteX8" fmla="*/ 0 w 1022257"/>
                <a:gd name="connsiteY8" fmla="*/ 29806 h 2980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22257" h="298058">
                  <a:moveTo>
                    <a:pt x="0" y="29806"/>
                  </a:moveTo>
                  <a:cubicBezTo>
                    <a:pt x="0" y="13345"/>
                    <a:pt x="13345" y="0"/>
                    <a:pt x="29806" y="0"/>
                  </a:cubicBezTo>
                  <a:lnTo>
                    <a:pt x="992451" y="0"/>
                  </a:lnTo>
                  <a:cubicBezTo>
                    <a:pt x="1008912" y="0"/>
                    <a:pt x="1022257" y="13345"/>
                    <a:pt x="1022257" y="29806"/>
                  </a:cubicBezTo>
                  <a:lnTo>
                    <a:pt x="1022257" y="268252"/>
                  </a:lnTo>
                  <a:cubicBezTo>
                    <a:pt x="1022257" y="284713"/>
                    <a:pt x="1008912" y="298058"/>
                    <a:pt x="992451" y="298058"/>
                  </a:cubicBezTo>
                  <a:lnTo>
                    <a:pt x="29806" y="298058"/>
                  </a:lnTo>
                  <a:cubicBezTo>
                    <a:pt x="13345" y="298058"/>
                    <a:pt x="0" y="284713"/>
                    <a:pt x="0" y="268252"/>
                  </a:cubicBezTo>
                  <a:lnTo>
                    <a:pt x="0" y="29806"/>
                  </a:lnTo>
                  <a:close/>
                </a:path>
              </a:pathLst>
            </a:custGeom>
            <a:solidFill>
              <a:srgbClr val="DEE6F4"/>
            </a:solidFill>
            <a:ln>
              <a:noFill/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7770" tIns="13484" rIns="17770" bIns="13484" numCol="1" spcCol="1270" anchor="ctr" anchorCtr="0">
              <a:noAutofit/>
            </a:bodyPr>
            <a:lstStyle/>
            <a:p>
              <a:pPr algn="ctr">
                <a:defRPr/>
              </a:pPr>
              <a:r>
                <a:rPr lang="es-CO" sz="788" b="1" dirty="0">
                  <a:solidFill>
                    <a:srgbClr val="E7E6E6">
                      <a:lumMod val="25000"/>
                    </a:srgbClr>
                  </a:solidFill>
                  <a:latin typeface="Arial" panose="020B0604020202020204" pitchFamily="34" charset="0"/>
                  <a:ea typeface="Open Sans" panose="020B0606030504020204" pitchFamily="34" charset="0"/>
                  <a:cs typeface="Arial" panose="020B0604020202020204" pitchFamily="34" charset="0"/>
                </a:rPr>
                <a:t>DAF</a:t>
              </a:r>
              <a:endParaRPr lang="es-MX" sz="788" b="1" dirty="0">
                <a:solidFill>
                  <a:srgbClr val="E7E6E6">
                    <a:lumMod val="25000"/>
                  </a:srgbClr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5" name="Forma libre: forma 84">
              <a:extLst>
                <a:ext uri="{FF2B5EF4-FFF2-40B4-BE49-F238E27FC236}">
                  <a16:creationId xmlns:a16="http://schemas.microsoft.com/office/drawing/2014/main" id="{128C6230-7111-48FF-89C2-1B4EB7C01A86}"/>
                </a:ext>
              </a:extLst>
            </p:cNvPr>
            <p:cNvSpPr/>
            <p:nvPr/>
          </p:nvSpPr>
          <p:spPr>
            <a:xfrm>
              <a:off x="8607165" y="2248074"/>
              <a:ext cx="379982" cy="261610"/>
            </a:xfrm>
            <a:custGeom>
              <a:avLst/>
              <a:gdLst>
                <a:gd name="connsiteX0" fmla="*/ 0 w 1022257"/>
                <a:gd name="connsiteY0" fmla="*/ 29806 h 298058"/>
                <a:gd name="connsiteX1" fmla="*/ 29806 w 1022257"/>
                <a:gd name="connsiteY1" fmla="*/ 0 h 298058"/>
                <a:gd name="connsiteX2" fmla="*/ 992451 w 1022257"/>
                <a:gd name="connsiteY2" fmla="*/ 0 h 298058"/>
                <a:gd name="connsiteX3" fmla="*/ 1022257 w 1022257"/>
                <a:gd name="connsiteY3" fmla="*/ 29806 h 298058"/>
                <a:gd name="connsiteX4" fmla="*/ 1022257 w 1022257"/>
                <a:gd name="connsiteY4" fmla="*/ 268252 h 298058"/>
                <a:gd name="connsiteX5" fmla="*/ 992451 w 1022257"/>
                <a:gd name="connsiteY5" fmla="*/ 298058 h 298058"/>
                <a:gd name="connsiteX6" fmla="*/ 29806 w 1022257"/>
                <a:gd name="connsiteY6" fmla="*/ 298058 h 298058"/>
                <a:gd name="connsiteX7" fmla="*/ 0 w 1022257"/>
                <a:gd name="connsiteY7" fmla="*/ 268252 h 298058"/>
                <a:gd name="connsiteX8" fmla="*/ 0 w 1022257"/>
                <a:gd name="connsiteY8" fmla="*/ 29806 h 2980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22257" h="298058">
                  <a:moveTo>
                    <a:pt x="0" y="29806"/>
                  </a:moveTo>
                  <a:cubicBezTo>
                    <a:pt x="0" y="13345"/>
                    <a:pt x="13345" y="0"/>
                    <a:pt x="29806" y="0"/>
                  </a:cubicBezTo>
                  <a:lnTo>
                    <a:pt x="992451" y="0"/>
                  </a:lnTo>
                  <a:cubicBezTo>
                    <a:pt x="1008912" y="0"/>
                    <a:pt x="1022257" y="13345"/>
                    <a:pt x="1022257" y="29806"/>
                  </a:cubicBezTo>
                  <a:lnTo>
                    <a:pt x="1022257" y="268252"/>
                  </a:lnTo>
                  <a:cubicBezTo>
                    <a:pt x="1022257" y="284713"/>
                    <a:pt x="1008912" y="298058"/>
                    <a:pt x="992451" y="298058"/>
                  </a:cubicBezTo>
                  <a:lnTo>
                    <a:pt x="29806" y="298058"/>
                  </a:lnTo>
                  <a:cubicBezTo>
                    <a:pt x="13345" y="298058"/>
                    <a:pt x="0" y="284713"/>
                    <a:pt x="0" y="268252"/>
                  </a:cubicBezTo>
                  <a:lnTo>
                    <a:pt x="0" y="29806"/>
                  </a:lnTo>
                  <a:close/>
                </a:path>
              </a:pathLst>
            </a:custGeom>
            <a:solidFill>
              <a:srgbClr val="DEE6F4"/>
            </a:solidFill>
            <a:ln>
              <a:noFill/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7770" tIns="13484" rIns="17770" bIns="13484" numCol="1" spcCol="1270" anchor="ctr" anchorCtr="0">
              <a:noAutofit/>
            </a:bodyPr>
            <a:lstStyle/>
            <a:p>
              <a:pPr algn="ctr">
                <a:defRPr/>
              </a:pPr>
              <a:r>
                <a:rPr lang="es-CO" sz="788" b="1" dirty="0">
                  <a:solidFill>
                    <a:srgbClr val="E7E6E6">
                      <a:lumMod val="25000"/>
                    </a:srgbClr>
                  </a:solidFill>
                  <a:latin typeface="Arial" panose="020B0604020202020204" pitchFamily="34" charset="0"/>
                  <a:ea typeface="Open Sans" panose="020B0606030504020204" pitchFamily="34" charset="0"/>
                  <a:cs typeface="Arial" panose="020B0604020202020204" pitchFamily="34" charset="0"/>
                </a:rPr>
                <a:t>DOP</a:t>
              </a:r>
              <a:endParaRPr lang="es-MX" sz="788" b="1" dirty="0">
                <a:solidFill>
                  <a:srgbClr val="E7E6E6">
                    <a:lumMod val="25000"/>
                  </a:srgbClr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92" name="Forma libre: forma 91">
              <a:extLst>
                <a:ext uri="{FF2B5EF4-FFF2-40B4-BE49-F238E27FC236}">
                  <a16:creationId xmlns:a16="http://schemas.microsoft.com/office/drawing/2014/main" id="{12501043-0538-4E66-8DA0-30ED5142D744}"/>
                </a:ext>
              </a:extLst>
            </p:cNvPr>
            <p:cNvSpPr/>
            <p:nvPr/>
          </p:nvSpPr>
          <p:spPr>
            <a:xfrm>
              <a:off x="9620866" y="2532602"/>
              <a:ext cx="325243" cy="261610"/>
            </a:xfrm>
            <a:custGeom>
              <a:avLst/>
              <a:gdLst>
                <a:gd name="connsiteX0" fmla="*/ 0 w 1022257"/>
                <a:gd name="connsiteY0" fmla="*/ 29806 h 298058"/>
                <a:gd name="connsiteX1" fmla="*/ 29806 w 1022257"/>
                <a:gd name="connsiteY1" fmla="*/ 0 h 298058"/>
                <a:gd name="connsiteX2" fmla="*/ 992451 w 1022257"/>
                <a:gd name="connsiteY2" fmla="*/ 0 h 298058"/>
                <a:gd name="connsiteX3" fmla="*/ 1022257 w 1022257"/>
                <a:gd name="connsiteY3" fmla="*/ 29806 h 298058"/>
                <a:gd name="connsiteX4" fmla="*/ 1022257 w 1022257"/>
                <a:gd name="connsiteY4" fmla="*/ 268252 h 298058"/>
                <a:gd name="connsiteX5" fmla="*/ 992451 w 1022257"/>
                <a:gd name="connsiteY5" fmla="*/ 298058 h 298058"/>
                <a:gd name="connsiteX6" fmla="*/ 29806 w 1022257"/>
                <a:gd name="connsiteY6" fmla="*/ 298058 h 298058"/>
                <a:gd name="connsiteX7" fmla="*/ 0 w 1022257"/>
                <a:gd name="connsiteY7" fmla="*/ 268252 h 298058"/>
                <a:gd name="connsiteX8" fmla="*/ 0 w 1022257"/>
                <a:gd name="connsiteY8" fmla="*/ 29806 h 2980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22257" h="298058">
                  <a:moveTo>
                    <a:pt x="0" y="29806"/>
                  </a:moveTo>
                  <a:cubicBezTo>
                    <a:pt x="0" y="13345"/>
                    <a:pt x="13345" y="0"/>
                    <a:pt x="29806" y="0"/>
                  </a:cubicBezTo>
                  <a:lnTo>
                    <a:pt x="992451" y="0"/>
                  </a:lnTo>
                  <a:cubicBezTo>
                    <a:pt x="1008912" y="0"/>
                    <a:pt x="1022257" y="13345"/>
                    <a:pt x="1022257" y="29806"/>
                  </a:cubicBezTo>
                  <a:lnTo>
                    <a:pt x="1022257" y="268252"/>
                  </a:lnTo>
                  <a:cubicBezTo>
                    <a:pt x="1022257" y="284713"/>
                    <a:pt x="1008912" y="298058"/>
                    <a:pt x="992451" y="298058"/>
                  </a:cubicBezTo>
                  <a:lnTo>
                    <a:pt x="29806" y="298058"/>
                  </a:lnTo>
                  <a:cubicBezTo>
                    <a:pt x="13345" y="298058"/>
                    <a:pt x="0" y="284713"/>
                    <a:pt x="0" y="268252"/>
                  </a:cubicBezTo>
                  <a:lnTo>
                    <a:pt x="0" y="29806"/>
                  </a:lnTo>
                  <a:close/>
                </a:path>
              </a:pathLst>
            </a:custGeom>
            <a:solidFill>
              <a:srgbClr val="DEE6F4"/>
            </a:solidFill>
            <a:ln>
              <a:noFill/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7770" tIns="13484" rIns="17770" bIns="13484" numCol="1" spcCol="1270" anchor="ctr" anchorCtr="0">
              <a:noAutofit/>
            </a:bodyPr>
            <a:lstStyle/>
            <a:p>
              <a:pPr algn="ctr">
                <a:defRPr/>
              </a:pPr>
              <a:r>
                <a:rPr lang="es-MX" sz="788" b="1" dirty="0">
                  <a:solidFill>
                    <a:srgbClr val="E7E6E6">
                      <a:lumMod val="25000"/>
                    </a:srgbClr>
                  </a:solidFill>
                  <a:latin typeface="Arial" panose="020B0604020202020204" pitchFamily="34" charset="0"/>
                  <a:ea typeface="Open Sans" panose="020B0606030504020204" pitchFamily="34" charset="0"/>
                  <a:cs typeface="Arial" panose="020B0604020202020204" pitchFamily="34" charset="0"/>
                </a:rPr>
                <a:t>1</a:t>
              </a:r>
            </a:p>
          </p:txBody>
        </p:sp>
        <p:sp>
          <p:nvSpPr>
            <p:cNvPr id="93" name="Forma libre: forma 92">
              <a:extLst>
                <a:ext uri="{FF2B5EF4-FFF2-40B4-BE49-F238E27FC236}">
                  <a16:creationId xmlns:a16="http://schemas.microsoft.com/office/drawing/2014/main" id="{7FDA3B29-A8FF-42C6-8A62-488A3F183593}"/>
                </a:ext>
              </a:extLst>
            </p:cNvPr>
            <p:cNvSpPr/>
            <p:nvPr/>
          </p:nvSpPr>
          <p:spPr>
            <a:xfrm>
              <a:off x="9618896" y="2237825"/>
              <a:ext cx="325243" cy="261610"/>
            </a:xfrm>
            <a:custGeom>
              <a:avLst/>
              <a:gdLst>
                <a:gd name="connsiteX0" fmla="*/ 0 w 1022257"/>
                <a:gd name="connsiteY0" fmla="*/ 29806 h 298058"/>
                <a:gd name="connsiteX1" fmla="*/ 29806 w 1022257"/>
                <a:gd name="connsiteY1" fmla="*/ 0 h 298058"/>
                <a:gd name="connsiteX2" fmla="*/ 992451 w 1022257"/>
                <a:gd name="connsiteY2" fmla="*/ 0 h 298058"/>
                <a:gd name="connsiteX3" fmla="*/ 1022257 w 1022257"/>
                <a:gd name="connsiteY3" fmla="*/ 29806 h 298058"/>
                <a:gd name="connsiteX4" fmla="*/ 1022257 w 1022257"/>
                <a:gd name="connsiteY4" fmla="*/ 268252 h 298058"/>
                <a:gd name="connsiteX5" fmla="*/ 992451 w 1022257"/>
                <a:gd name="connsiteY5" fmla="*/ 298058 h 298058"/>
                <a:gd name="connsiteX6" fmla="*/ 29806 w 1022257"/>
                <a:gd name="connsiteY6" fmla="*/ 298058 h 298058"/>
                <a:gd name="connsiteX7" fmla="*/ 0 w 1022257"/>
                <a:gd name="connsiteY7" fmla="*/ 268252 h 298058"/>
                <a:gd name="connsiteX8" fmla="*/ 0 w 1022257"/>
                <a:gd name="connsiteY8" fmla="*/ 29806 h 2980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22257" h="298058">
                  <a:moveTo>
                    <a:pt x="0" y="29806"/>
                  </a:moveTo>
                  <a:cubicBezTo>
                    <a:pt x="0" y="13345"/>
                    <a:pt x="13345" y="0"/>
                    <a:pt x="29806" y="0"/>
                  </a:cubicBezTo>
                  <a:lnTo>
                    <a:pt x="992451" y="0"/>
                  </a:lnTo>
                  <a:cubicBezTo>
                    <a:pt x="1008912" y="0"/>
                    <a:pt x="1022257" y="13345"/>
                    <a:pt x="1022257" y="29806"/>
                  </a:cubicBezTo>
                  <a:lnTo>
                    <a:pt x="1022257" y="268252"/>
                  </a:lnTo>
                  <a:cubicBezTo>
                    <a:pt x="1022257" y="284713"/>
                    <a:pt x="1008912" y="298058"/>
                    <a:pt x="992451" y="298058"/>
                  </a:cubicBezTo>
                  <a:lnTo>
                    <a:pt x="29806" y="298058"/>
                  </a:lnTo>
                  <a:cubicBezTo>
                    <a:pt x="13345" y="298058"/>
                    <a:pt x="0" y="284713"/>
                    <a:pt x="0" y="268252"/>
                  </a:cubicBezTo>
                  <a:lnTo>
                    <a:pt x="0" y="29806"/>
                  </a:lnTo>
                  <a:close/>
                </a:path>
              </a:pathLst>
            </a:custGeom>
            <a:solidFill>
              <a:srgbClr val="DEE6F4"/>
            </a:solidFill>
            <a:ln>
              <a:noFill/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7770" tIns="13484" rIns="17770" bIns="13484" numCol="1" spcCol="1270" anchor="ctr" anchorCtr="0">
              <a:noAutofit/>
            </a:bodyPr>
            <a:lstStyle/>
            <a:p>
              <a:pPr algn="ctr">
                <a:defRPr/>
              </a:pPr>
              <a:r>
                <a:rPr lang="es-MX" sz="788" b="1" dirty="0">
                  <a:solidFill>
                    <a:srgbClr val="E7E6E6">
                      <a:lumMod val="25000"/>
                    </a:srgbClr>
                  </a:solidFill>
                  <a:latin typeface="Arial" panose="020B0604020202020204" pitchFamily="34" charset="0"/>
                  <a:ea typeface="Open Sans" panose="020B0606030504020204" pitchFamily="34" charset="0"/>
                  <a:cs typeface="Arial" panose="020B0604020202020204" pitchFamily="34" charset="0"/>
                </a:rPr>
                <a:t>4</a:t>
              </a:r>
            </a:p>
          </p:txBody>
        </p:sp>
        <p:sp>
          <p:nvSpPr>
            <p:cNvPr id="94" name="Forma libre: forma 93">
              <a:extLst>
                <a:ext uri="{FF2B5EF4-FFF2-40B4-BE49-F238E27FC236}">
                  <a16:creationId xmlns:a16="http://schemas.microsoft.com/office/drawing/2014/main" id="{2829ED59-29D4-4B5A-A81A-BA2B8B34E0C7}"/>
                </a:ext>
              </a:extLst>
            </p:cNvPr>
            <p:cNvSpPr/>
            <p:nvPr/>
          </p:nvSpPr>
          <p:spPr>
            <a:xfrm>
              <a:off x="9615119" y="1944882"/>
              <a:ext cx="325243" cy="261610"/>
            </a:xfrm>
            <a:custGeom>
              <a:avLst/>
              <a:gdLst>
                <a:gd name="connsiteX0" fmla="*/ 0 w 1022257"/>
                <a:gd name="connsiteY0" fmla="*/ 29806 h 298058"/>
                <a:gd name="connsiteX1" fmla="*/ 29806 w 1022257"/>
                <a:gd name="connsiteY1" fmla="*/ 0 h 298058"/>
                <a:gd name="connsiteX2" fmla="*/ 992451 w 1022257"/>
                <a:gd name="connsiteY2" fmla="*/ 0 h 298058"/>
                <a:gd name="connsiteX3" fmla="*/ 1022257 w 1022257"/>
                <a:gd name="connsiteY3" fmla="*/ 29806 h 298058"/>
                <a:gd name="connsiteX4" fmla="*/ 1022257 w 1022257"/>
                <a:gd name="connsiteY4" fmla="*/ 268252 h 298058"/>
                <a:gd name="connsiteX5" fmla="*/ 992451 w 1022257"/>
                <a:gd name="connsiteY5" fmla="*/ 298058 h 298058"/>
                <a:gd name="connsiteX6" fmla="*/ 29806 w 1022257"/>
                <a:gd name="connsiteY6" fmla="*/ 298058 h 298058"/>
                <a:gd name="connsiteX7" fmla="*/ 0 w 1022257"/>
                <a:gd name="connsiteY7" fmla="*/ 268252 h 298058"/>
                <a:gd name="connsiteX8" fmla="*/ 0 w 1022257"/>
                <a:gd name="connsiteY8" fmla="*/ 29806 h 2980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22257" h="298058">
                  <a:moveTo>
                    <a:pt x="0" y="29806"/>
                  </a:moveTo>
                  <a:cubicBezTo>
                    <a:pt x="0" y="13345"/>
                    <a:pt x="13345" y="0"/>
                    <a:pt x="29806" y="0"/>
                  </a:cubicBezTo>
                  <a:lnTo>
                    <a:pt x="992451" y="0"/>
                  </a:lnTo>
                  <a:cubicBezTo>
                    <a:pt x="1008912" y="0"/>
                    <a:pt x="1022257" y="13345"/>
                    <a:pt x="1022257" y="29806"/>
                  </a:cubicBezTo>
                  <a:lnTo>
                    <a:pt x="1022257" y="268252"/>
                  </a:lnTo>
                  <a:cubicBezTo>
                    <a:pt x="1022257" y="284713"/>
                    <a:pt x="1008912" y="298058"/>
                    <a:pt x="992451" y="298058"/>
                  </a:cubicBezTo>
                  <a:lnTo>
                    <a:pt x="29806" y="298058"/>
                  </a:lnTo>
                  <a:cubicBezTo>
                    <a:pt x="13345" y="298058"/>
                    <a:pt x="0" y="284713"/>
                    <a:pt x="0" y="268252"/>
                  </a:cubicBezTo>
                  <a:lnTo>
                    <a:pt x="0" y="29806"/>
                  </a:lnTo>
                  <a:close/>
                </a:path>
              </a:pathLst>
            </a:custGeom>
            <a:solidFill>
              <a:srgbClr val="DEE6F4"/>
            </a:solidFill>
            <a:ln>
              <a:noFill/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7770" tIns="13484" rIns="17770" bIns="13484" numCol="1" spcCol="1270" anchor="ctr" anchorCtr="0">
              <a:noAutofit/>
            </a:bodyPr>
            <a:lstStyle/>
            <a:p>
              <a:pPr algn="ctr">
                <a:defRPr/>
              </a:pPr>
              <a:r>
                <a:rPr lang="es-MX" sz="788" b="1" dirty="0">
                  <a:solidFill>
                    <a:srgbClr val="E7E6E6">
                      <a:lumMod val="25000"/>
                    </a:srgbClr>
                  </a:solidFill>
                  <a:latin typeface="Arial" panose="020B0604020202020204" pitchFamily="34" charset="0"/>
                  <a:ea typeface="Open Sans" panose="020B0606030504020204" pitchFamily="34" charset="0"/>
                  <a:cs typeface="Arial" panose="020B0604020202020204" pitchFamily="34" charset="0"/>
                </a:rPr>
                <a:t>7</a:t>
              </a:r>
            </a:p>
          </p:txBody>
        </p:sp>
      </p:grpSp>
      <p:grpSp>
        <p:nvGrpSpPr>
          <p:cNvPr id="115" name="Grupo 114">
            <a:extLst>
              <a:ext uri="{FF2B5EF4-FFF2-40B4-BE49-F238E27FC236}">
                <a16:creationId xmlns:a16="http://schemas.microsoft.com/office/drawing/2014/main" id="{56F1B166-7C85-4815-BB81-19562FCAEFA5}"/>
              </a:ext>
            </a:extLst>
          </p:cNvPr>
          <p:cNvGrpSpPr/>
          <p:nvPr/>
        </p:nvGrpSpPr>
        <p:grpSpPr>
          <a:xfrm>
            <a:off x="863172" y="149022"/>
            <a:ext cx="6801893" cy="1129240"/>
            <a:chOff x="884196" y="744796"/>
            <a:chExt cx="9069190" cy="1505653"/>
          </a:xfrm>
        </p:grpSpPr>
        <p:sp>
          <p:nvSpPr>
            <p:cNvPr id="3" name="Forma libre: forma 2">
              <a:extLst>
                <a:ext uri="{FF2B5EF4-FFF2-40B4-BE49-F238E27FC236}">
                  <a16:creationId xmlns:a16="http://schemas.microsoft.com/office/drawing/2014/main" id="{C6533EE3-7BBA-441C-912D-1A60FA33B385}"/>
                </a:ext>
              </a:extLst>
            </p:cNvPr>
            <p:cNvSpPr/>
            <p:nvPr/>
          </p:nvSpPr>
          <p:spPr>
            <a:xfrm>
              <a:off x="2837619" y="1389442"/>
              <a:ext cx="4322878" cy="247920"/>
            </a:xfrm>
            <a:custGeom>
              <a:avLst/>
              <a:gdLst>
                <a:gd name="connsiteX0" fmla="*/ 0 w 1022257"/>
                <a:gd name="connsiteY0" fmla="*/ 29806 h 298058"/>
                <a:gd name="connsiteX1" fmla="*/ 29806 w 1022257"/>
                <a:gd name="connsiteY1" fmla="*/ 0 h 298058"/>
                <a:gd name="connsiteX2" fmla="*/ 992451 w 1022257"/>
                <a:gd name="connsiteY2" fmla="*/ 0 h 298058"/>
                <a:gd name="connsiteX3" fmla="*/ 1022257 w 1022257"/>
                <a:gd name="connsiteY3" fmla="*/ 29806 h 298058"/>
                <a:gd name="connsiteX4" fmla="*/ 1022257 w 1022257"/>
                <a:gd name="connsiteY4" fmla="*/ 268252 h 298058"/>
                <a:gd name="connsiteX5" fmla="*/ 992451 w 1022257"/>
                <a:gd name="connsiteY5" fmla="*/ 298058 h 298058"/>
                <a:gd name="connsiteX6" fmla="*/ 29806 w 1022257"/>
                <a:gd name="connsiteY6" fmla="*/ 298058 h 298058"/>
                <a:gd name="connsiteX7" fmla="*/ 0 w 1022257"/>
                <a:gd name="connsiteY7" fmla="*/ 268252 h 298058"/>
                <a:gd name="connsiteX8" fmla="*/ 0 w 1022257"/>
                <a:gd name="connsiteY8" fmla="*/ 29806 h 2980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22257" h="298058">
                  <a:moveTo>
                    <a:pt x="0" y="29806"/>
                  </a:moveTo>
                  <a:cubicBezTo>
                    <a:pt x="0" y="13345"/>
                    <a:pt x="13345" y="0"/>
                    <a:pt x="29806" y="0"/>
                  </a:cubicBezTo>
                  <a:lnTo>
                    <a:pt x="992451" y="0"/>
                  </a:lnTo>
                  <a:cubicBezTo>
                    <a:pt x="1008912" y="0"/>
                    <a:pt x="1022257" y="13345"/>
                    <a:pt x="1022257" y="29806"/>
                  </a:cubicBezTo>
                  <a:lnTo>
                    <a:pt x="1022257" y="268252"/>
                  </a:lnTo>
                  <a:cubicBezTo>
                    <a:pt x="1022257" y="284713"/>
                    <a:pt x="1008912" y="298058"/>
                    <a:pt x="992451" y="298058"/>
                  </a:cubicBezTo>
                  <a:lnTo>
                    <a:pt x="29806" y="298058"/>
                  </a:lnTo>
                  <a:cubicBezTo>
                    <a:pt x="13345" y="298058"/>
                    <a:pt x="0" y="284713"/>
                    <a:pt x="0" y="268252"/>
                  </a:cubicBezTo>
                  <a:lnTo>
                    <a:pt x="0" y="29806"/>
                  </a:lnTo>
                  <a:close/>
                </a:path>
              </a:pathLst>
            </a:custGeom>
            <a:solidFill>
              <a:schemeClr val="accent6">
                <a:lumMod val="40000"/>
                <a:lumOff val="60000"/>
                <a:alpha val="90000"/>
              </a:schemeClr>
            </a:solidFill>
            <a:ln>
              <a:noFill/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7770" tIns="13484" rIns="17770" bIns="13484" numCol="1" spcCol="1270" anchor="ctr" anchorCtr="0">
              <a:noAutofit/>
            </a:bodyPr>
            <a:lstStyle/>
            <a:p>
              <a:pPr>
                <a:defRPr/>
              </a:pPr>
              <a:r>
                <a:rPr lang="es-CO" sz="788" b="1" dirty="0">
                  <a:solidFill>
                    <a:srgbClr val="E7E6E6">
                      <a:lumMod val="25000"/>
                    </a:srgbClr>
                  </a:solidFill>
                  <a:latin typeface="Arial" panose="020B0604020202020204" pitchFamily="34" charset="0"/>
                  <a:ea typeface="Open Sans" panose="020B0606030504020204" pitchFamily="34" charset="0"/>
                  <a:cs typeface="Arial" panose="020B0604020202020204" pitchFamily="34" charset="0"/>
                </a:rPr>
                <a:t>9. Mejorar el estado de salud de la población objeto de la EPS.</a:t>
              </a:r>
            </a:p>
          </p:txBody>
        </p:sp>
        <p:sp>
          <p:nvSpPr>
            <p:cNvPr id="4" name="Forma libre: forma 3">
              <a:extLst>
                <a:ext uri="{FF2B5EF4-FFF2-40B4-BE49-F238E27FC236}">
                  <a16:creationId xmlns:a16="http://schemas.microsoft.com/office/drawing/2014/main" id="{DEE96366-03F7-4A26-8850-604DEBF6627F}"/>
                </a:ext>
              </a:extLst>
            </p:cNvPr>
            <p:cNvSpPr/>
            <p:nvPr/>
          </p:nvSpPr>
          <p:spPr>
            <a:xfrm>
              <a:off x="2832145" y="840941"/>
              <a:ext cx="4328352" cy="483076"/>
            </a:xfrm>
            <a:custGeom>
              <a:avLst/>
              <a:gdLst>
                <a:gd name="connsiteX0" fmla="*/ 0 w 1022257"/>
                <a:gd name="connsiteY0" fmla="*/ 29806 h 298058"/>
                <a:gd name="connsiteX1" fmla="*/ 29806 w 1022257"/>
                <a:gd name="connsiteY1" fmla="*/ 0 h 298058"/>
                <a:gd name="connsiteX2" fmla="*/ 992451 w 1022257"/>
                <a:gd name="connsiteY2" fmla="*/ 0 h 298058"/>
                <a:gd name="connsiteX3" fmla="*/ 1022257 w 1022257"/>
                <a:gd name="connsiteY3" fmla="*/ 29806 h 298058"/>
                <a:gd name="connsiteX4" fmla="*/ 1022257 w 1022257"/>
                <a:gd name="connsiteY4" fmla="*/ 268252 h 298058"/>
                <a:gd name="connsiteX5" fmla="*/ 992451 w 1022257"/>
                <a:gd name="connsiteY5" fmla="*/ 298058 h 298058"/>
                <a:gd name="connsiteX6" fmla="*/ 29806 w 1022257"/>
                <a:gd name="connsiteY6" fmla="*/ 298058 h 298058"/>
                <a:gd name="connsiteX7" fmla="*/ 0 w 1022257"/>
                <a:gd name="connsiteY7" fmla="*/ 268252 h 298058"/>
                <a:gd name="connsiteX8" fmla="*/ 0 w 1022257"/>
                <a:gd name="connsiteY8" fmla="*/ 29806 h 2980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22257" h="298058">
                  <a:moveTo>
                    <a:pt x="0" y="29806"/>
                  </a:moveTo>
                  <a:cubicBezTo>
                    <a:pt x="0" y="13345"/>
                    <a:pt x="13345" y="0"/>
                    <a:pt x="29806" y="0"/>
                  </a:cubicBezTo>
                  <a:lnTo>
                    <a:pt x="992451" y="0"/>
                  </a:lnTo>
                  <a:cubicBezTo>
                    <a:pt x="1008912" y="0"/>
                    <a:pt x="1022257" y="13345"/>
                    <a:pt x="1022257" y="29806"/>
                  </a:cubicBezTo>
                  <a:lnTo>
                    <a:pt x="1022257" y="268252"/>
                  </a:lnTo>
                  <a:cubicBezTo>
                    <a:pt x="1022257" y="284713"/>
                    <a:pt x="1008912" y="298058"/>
                    <a:pt x="992451" y="298058"/>
                  </a:cubicBezTo>
                  <a:lnTo>
                    <a:pt x="29806" y="298058"/>
                  </a:lnTo>
                  <a:cubicBezTo>
                    <a:pt x="13345" y="298058"/>
                    <a:pt x="0" y="284713"/>
                    <a:pt x="0" y="268252"/>
                  </a:cubicBezTo>
                  <a:lnTo>
                    <a:pt x="0" y="29806"/>
                  </a:lnTo>
                  <a:close/>
                </a:path>
              </a:pathLst>
            </a:custGeom>
            <a:solidFill>
              <a:schemeClr val="accent6">
                <a:lumMod val="40000"/>
                <a:lumOff val="60000"/>
                <a:alpha val="90000"/>
              </a:schemeClr>
            </a:solidFill>
            <a:ln>
              <a:noFill/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7770" tIns="13484" rIns="17770" bIns="13484" numCol="1" spcCol="1270" anchor="ctr" anchorCtr="0">
              <a:noAutofit/>
            </a:bodyPr>
            <a:lstStyle/>
            <a:p>
              <a:pPr>
                <a:defRPr/>
              </a:pPr>
              <a:r>
                <a:rPr lang="es-CO" sz="788" b="1" dirty="0">
                  <a:solidFill>
                    <a:srgbClr val="E7E6E6">
                      <a:lumMod val="25000"/>
                    </a:srgbClr>
                  </a:solidFill>
                  <a:latin typeface="Arial" panose="020B0604020202020204" pitchFamily="34" charset="0"/>
                  <a:ea typeface="Open Sans" panose="020B0606030504020204" pitchFamily="34" charset="0"/>
                  <a:cs typeface="Arial" panose="020B0604020202020204" pitchFamily="34" charset="0"/>
                </a:rPr>
                <a:t>10. Posicionar la EPS como referente nacional en salud.	</a:t>
              </a:r>
              <a:endParaRPr lang="es-CO" sz="788" b="1" dirty="0">
                <a:solidFill>
                  <a:srgbClr val="C00000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4" name="Forma libre: forma 13">
              <a:extLst>
                <a:ext uri="{FF2B5EF4-FFF2-40B4-BE49-F238E27FC236}">
                  <a16:creationId xmlns:a16="http://schemas.microsoft.com/office/drawing/2014/main" id="{CB69A160-A7D9-419E-BA58-C7D2567C528E}"/>
                </a:ext>
              </a:extLst>
            </p:cNvPr>
            <p:cNvSpPr/>
            <p:nvPr/>
          </p:nvSpPr>
          <p:spPr>
            <a:xfrm>
              <a:off x="2832145" y="1687050"/>
              <a:ext cx="4330692" cy="563399"/>
            </a:xfrm>
            <a:custGeom>
              <a:avLst/>
              <a:gdLst>
                <a:gd name="connsiteX0" fmla="*/ 0 w 1022257"/>
                <a:gd name="connsiteY0" fmla="*/ 29806 h 298058"/>
                <a:gd name="connsiteX1" fmla="*/ 29806 w 1022257"/>
                <a:gd name="connsiteY1" fmla="*/ 0 h 298058"/>
                <a:gd name="connsiteX2" fmla="*/ 992451 w 1022257"/>
                <a:gd name="connsiteY2" fmla="*/ 0 h 298058"/>
                <a:gd name="connsiteX3" fmla="*/ 1022257 w 1022257"/>
                <a:gd name="connsiteY3" fmla="*/ 29806 h 298058"/>
                <a:gd name="connsiteX4" fmla="*/ 1022257 w 1022257"/>
                <a:gd name="connsiteY4" fmla="*/ 268252 h 298058"/>
                <a:gd name="connsiteX5" fmla="*/ 992451 w 1022257"/>
                <a:gd name="connsiteY5" fmla="*/ 298058 h 298058"/>
                <a:gd name="connsiteX6" fmla="*/ 29806 w 1022257"/>
                <a:gd name="connsiteY6" fmla="*/ 298058 h 298058"/>
                <a:gd name="connsiteX7" fmla="*/ 0 w 1022257"/>
                <a:gd name="connsiteY7" fmla="*/ 268252 h 298058"/>
                <a:gd name="connsiteX8" fmla="*/ 0 w 1022257"/>
                <a:gd name="connsiteY8" fmla="*/ 29806 h 2980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22257" h="298058">
                  <a:moveTo>
                    <a:pt x="0" y="29806"/>
                  </a:moveTo>
                  <a:cubicBezTo>
                    <a:pt x="0" y="13345"/>
                    <a:pt x="13345" y="0"/>
                    <a:pt x="29806" y="0"/>
                  </a:cubicBezTo>
                  <a:lnTo>
                    <a:pt x="992451" y="0"/>
                  </a:lnTo>
                  <a:cubicBezTo>
                    <a:pt x="1008912" y="0"/>
                    <a:pt x="1022257" y="13345"/>
                    <a:pt x="1022257" y="29806"/>
                  </a:cubicBezTo>
                  <a:lnTo>
                    <a:pt x="1022257" y="268252"/>
                  </a:lnTo>
                  <a:cubicBezTo>
                    <a:pt x="1022257" y="284713"/>
                    <a:pt x="1008912" y="298058"/>
                    <a:pt x="992451" y="298058"/>
                  </a:cubicBezTo>
                  <a:lnTo>
                    <a:pt x="29806" y="298058"/>
                  </a:lnTo>
                  <a:cubicBezTo>
                    <a:pt x="13345" y="298058"/>
                    <a:pt x="0" y="284713"/>
                    <a:pt x="0" y="268252"/>
                  </a:cubicBezTo>
                  <a:lnTo>
                    <a:pt x="0" y="29806"/>
                  </a:lnTo>
                  <a:close/>
                </a:path>
              </a:pathLst>
            </a:custGeom>
            <a:solidFill>
              <a:schemeClr val="accent6">
                <a:lumMod val="40000"/>
                <a:lumOff val="60000"/>
                <a:alpha val="90000"/>
              </a:schemeClr>
            </a:solidFill>
            <a:ln>
              <a:noFill/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7770" tIns="13484" rIns="17770" bIns="13484" numCol="1" spcCol="1270" anchor="ctr" anchorCtr="0">
              <a:noAutofit/>
            </a:bodyPr>
            <a:lstStyle/>
            <a:p>
              <a:pPr>
                <a:defRPr/>
              </a:pPr>
              <a:r>
                <a:rPr lang="es-CO" sz="788" b="1" dirty="0">
                  <a:solidFill>
                    <a:srgbClr val="E7E6E6">
                      <a:lumMod val="25000"/>
                    </a:srgbClr>
                  </a:solidFill>
                  <a:latin typeface="Arial" panose="020B0604020202020204" pitchFamily="34" charset="0"/>
                  <a:ea typeface="Open Sans" panose="020B0606030504020204" pitchFamily="34" charset="0"/>
                  <a:cs typeface="Arial" panose="020B0604020202020204" pitchFamily="34" charset="0"/>
                </a:rPr>
                <a:t>8. Desarrollar gestión en redes integradas de servicios de salud.</a:t>
              </a:r>
            </a:p>
          </p:txBody>
        </p:sp>
        <p:sp>
          <p:nvSpPr>
            <p:cNvPr id="21" name="Flecha: curvada hacia la izquierda 20">
              <a:extLst>
                <a:ext uri="{FF2B5EF4-FFF2-40B4-BE49-F238E27FC236}">
                  <a16:creationId xmlns:a16="http://schemas.microsoft.com/office/drawing/2014/main" id="{D7EA2C21-251E-4334-8A92-978157FFD1DF}"/>
                </a:ext>
              </a:extLst>
            </p:cNvPr>
            <p:cNvSpPr/>
            <p:nvPr/>
          </p:nvSpPr>
          <p:spPr>
            <a:xfrm rot="10800000">
              <a:off x="2649578" y="1510535"/>
              <a:ext cx="188279" cy="281410"/>
            </a:xfrm>
            <a:prstGeom prst="curvedLeftArrow">
              <a:avLst/>
            </a:prstGeom>
            <a:solidFill>
              <a:srgbClr val="70AD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s-CO" sz="1013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2" name="Flecha: curvada hacia la izquierda 21">
              <a:extLst>
                <a:ext uri="{FF2B5EF4-FFF2-40B4-BE49-F238E27FC236}">
                  <a16:creationId xmlns:a16="http://schemas.microsoft.com/office/drawing/2014/main" id="{629FB72A-10F0-4236-8965-95219150EFDC}"/>
                </a:ext>
              </a:extLst>
            </p:cNvPr>
            <p:cNvSpPr/>
            <p:nvPr/>
          </p:nvSpPr>
          <p:spPr>
            <a:xfrm rot="10800000">
              <a:off x="2645843" y="1183312"/>
              <a:ext cx="188279" cy="281410"/>
            </a:xfrm>
            <a:prstGeom prst="curvedLeftArrow">
              <a:avLst/>
            </a:prstGeom>
            <a:solidFill>
              <a:srgbClr val="70AD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s-CO" sz="1013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4" name="Rectángulo 23">
              <a:extLst>
                <a:ext uri="{FF2B5EF4-FFF2-40B4-BE49-F238E27FC236}">
                  <a16:creationId xmlns:a16="http://schemas.microsoft.com/office/drawing/2014/main" id="{F71D343A-9FA4-43D2-B565-01F055485E38}"/>
                </a:ext>
              </a:extLst>
            </p:cNvPr>
            <p:cNvSpPr/>
            <p:nvPr/>
          </p:nvSpPr>
          <p:spPr>
            <a:xfrm>
              <a:off x="884196" y="744796"/>
              <a:ext cx="1435952" cy="1492186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514337">
                <a:defRPr/>
              </a:pPr>
              <a:r>
                <a:rPr lang="es-CO" sz="788" b="1" dirty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5. IMPACTO EN SALUD</a:t>
              </a:r>
            </a:p>
          </p:txBody>
        </p:sp>
        <p:sp>
          <p:nvSpPr>
            <p:cNvPr id="95" name="Forma libre: forma 94">
              <a:extLst>
                <a:ext uri="{FF2B5EF4-FFF2-40B4-BE49-F238E27FC236}">
                  <a16:creationId xmlns:a16="http://schemas.microsoft.com/office/drawing/2014/main" id="{CE565396-4631-4605-A5B2-8730A39EBC87}"/>
                </a:ext>
              </a:extLst>
            </p:cNvPr>
            <p:cNvSpPr/>
            <p:nvPr/>
          </p:nvSpPr>
          <p:spPr>
            <a:xfrm>
              <a:off x="8608553" y="1687050"/>
              <a:ext cx="361944" cy="236997"/>
            </a:xfrm>
            <a:custGeom>
              <a:avLst/>
              <a:gdLst>
                <a:gd name="connsiteX0" fmla="*/ 0 w 1022257"/>
                <a:gd name="connsiteY0" fmla="*/ 29806 h 298058"/>
                <a:gd name="connsiteX1" fmla="*/ 29806 w 1022257"/>
                <a:gd name="connsiteY1" fmla="*/ 0 h 298058"/>
                <a:gd name="connsiteX2" fmla="*/ 992451 w 1022257"/>
                <a:gd name="connsiteY2" fmla="*/ 0 h 298058"/>
                <a:gd name="connsiteX3" fmla="*/ 1022257 w 1022257"/>
                <a:gd name="connsiteY3" fmla="*/ 29806 h 298058"/>
                <a:gd name="connsiteX4" fmla="*/ 1022257 w 1022257"/>
                <a:gd name="connsiteY4" fmla="*/ 268252 h 298058"/>
                <a:gd name="connsiteX5" fmla="*/ 992451 w 1022257"/>
                <a:gd name="connsiteY5" fmla="*/ 298058 h 298058"/>
                <a:gd name="connsiteX6" fmla="*/ 29806 w 1022257"/>
                <a:gd name="connsiteY6" fmla="*/ 298058 h 298058"/>
                <a:gd name="connsiteX7" fmla="*/ 0 w 1022257"/>
                <a:gd name="connsiteY7" fmla="*/ 268252 h 298058"/>
                <a:gd name="connsiteX8" fmla="*/ 0 w 1022257"/>
                <a:gd name="connsiteY8" fmla="*/ 29806 h 2980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22257" h="298058">
                  <a:moveTo>
                    <a:pt x="0" y="29806"/>
                  </a:moveTo>
                  <a:cubicBezTo>
                    <a:pt x="0" y="13345"/>
                    <a:pt x="13345" y="0"/>
                    <a:pt x="29806" y="0"/>
                  </a:cubicBezTo>
                  <a:lnTo>
                    <a:pt x="992451" y="0"/>
                  </a:lnTo>
                  <a:cubicBezTo>
                    <a:pt x="1008912" y="0"/>
                    <a:pt x="1022257" y="13345"/>
                    <a:pt x="1022257" y="29806"/>
                  </a:cubicBezTo>
                  <a:lnTo>
                    <a:pt x="1022257" y="268252"/>
                  </a:lnTo>
                  <a:cubicBezTo>
                    <a:pt x="1022257" y="284713"/>
                    <a:pt x="1008912" y="298058"/>
                    <a:pt x="992451" y="298058"/>
                  </a:cubicBezTo>
                  <a:lnTo>
                    <a:pt x="29806" y="298058"/>
                  </a:lnTo>
                  <a:cubicBezTo>
                    <a:pt x="13345" y="298058"/>
                    <a:pt x="0" y="284713"/>
                    <a:pt x="0" y="268252"/>
                  </a:cubicBezTo>
                  <a:lnTo>
                    <a:pt x="0" y="29806"/>
                  </a:lnTo>
                  <a:close/>
                </a:path>
              </a:pathLst>
            </a:cu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7770" tIns="13484" rIns="17770" bIns="13484" numCol="1" spcCol="1270" anchor="ctr" anchorCtr="0">
              <a:noAutofit/>
            </a:bodyPr>
            <a:lstStyle/>
            <a:p>
              <a:pPr algn="ctr">
                <a:defRPr/>
              </a:pPr>
              <a:r>
                <a:rPr lang="es-CO" sz="788" b="1" dirty="0">
                  <a:solidFill>
                    <a:srgbClr val="E7E6E6">
                      <a:lumMod val="25000"/>
                    </a:srgbClr>
                  </a:solidFill>
                  <a:latin typeface="Arial" panose="020B0604020202020204" pitchFamily="34" charset="0"/>
                  <a:ea typeface="Open Sans" panose="020B0606030504020204" pitchFamily="34" charset="0"/>
                  <a:cs typeface="Arial" panose="020B0604020202020204" pitchFamily="34" charset="0"/>
                </a:rPr>
                <a:t>DM</a:t>
              </a:r>
              <a:endParaRPr lang="es-MX" sz="788" b="1" dirty="0">
                <a:solidFill>
                  <a:srgbClr val="E7E6E6">
                    <a:lumMod val="25000"/>
                  </a:srgbClr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96" name="Forma libre: forma 95">
              <a:extLst>
                <a:ext uri="{FF2B5EF4-FFF2-40B4-BE49-F238E27FC236}">
                  <a16:creationId xmlns:a16="http://schemas.microsoft.com/office/drawing/2014/main" id="{D6AC7D99-1531-4711-B8F2-5134701463D1}"/>
                </a:ext>
              </a:extLst>
            </p:cNvPr>
            <p:cNvSpPr/>
            <p:nvPr/>
          </p:nvSpPr>
          <p:spPr>
            <a:xfrm>
              <a:off x="7562304" y="1687050"/>
              <a:ext cx="325243" cy="545480"/>
            </a:xfrm>
            <a:custGeom>
              <a:avLst/>
              <a:gdLst>
                <a:gd name="connsiteX0" fmla="*/ 0 w 1022257"/>
                <a:gd name="connsiteY0" fmla="*/ 29806 h 298058"/>
                <a:gd name="connsiteX1" fmla="*/ 29806 w 1022257"/>
                <a:gd name="connsiteY1" fmla="*/ 0 h 298058"/>
                <a:gd name="connsiteX2" fmla="*/ 992451 w 1022257"/>
                <a:gd name="connsiteY2" fmla="*/ 0 h 298058"/>
                <a:gd name="connsiteX3" fmla="*/ 1022257 w 1022257"/>
                <a:gd name="connsiteY3" fmla="*/ 29806 h 298058"/>
                <a:gd name="connsiteX4" fmla="*/ 1022257 w 1022257"/>
                <a:gd name="connsiteY4" fmla="*/ 268252 h 298058"/>
                <a:gd name="connsiteX5" fmla="*/ 992451 w 1022257"/>
                <a:gd name="connsiteY5" fmla="*/ 298058 h 298058"/>
                <a:gd name="connsiteX6" fmla="*/ 29806 w 1022257"/>
                <a:gd name="connsiteY6" fmla="*/ 298058 h 298058"/>
                <a:gd name="connsiteX7" fmla="*/ 0 w 1022257"/>
                <a:gd name="connsiteY7" fmla="*/ 268252 h 298058"/>
                <a:gd name="connsiteX8" fmla="*/ 0 w 1022257"/>
                <a:gd name="connsiteY8" fmla="*/ 29806 h 2980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22257" h="298058">
                  <a:moveTo>
                    <a:pt x="0" y="29806"/>
                  </a:moveTo>
                  <a:cubicBezTo>
                    <a:pt x="0" y="13345"/>
                    <a:pt x="13345" y="0"/>
                    <a:pt x="29806" y="0"/>
                  </a:cubicBezTo>
                  <a:lnTo>
                    <a:pt x="992451" y="0"/>
                  </a:lnTo>
                  <a:cubicBezTo>
                    <a:pt x="1008912" y="0"/>
                    <a:pt x="1022257" y="13345"/>
                    <a:pt x="1022257" y="29806"/>
                  </a:cubicBezTo>
                  <a:lnTo>
                    <a:pt x="1022257" y="268252"/>
                  </a:lnTo>
                  <a:cubicBezTo>
                    <a:pt x="1022257" y="284713"/>
                    <a:pt x="1008912" y="298058"/>
                    <a:pt x="992451" y="298058"/>
                  </a:cubicBezTo>
                  <a:lnTo>
                    <a:pt x="29806" y="298058"/>
                  </a:lnTo>
                  <a:cubicBezTo>
                    <a:pt x="13345" y="298058"/>
                    <a:pt x="0" y="284713"/>
                    <a:pt x="0" y="268252"/>
                  </a:cubicBezTo>
                  <a:lnTo>
                    <a:pt x="0" y="29806"/>
                  </a:lnTo>
                  <a:close/>
                </a:path>
              </a:pathLst>
            </a:cu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7770" tIns="13484" rIns="17770" bIns="13484" numCol="1" spcCol="1270" anchor="ctr" anchorCtr="0">
              <a:noAutofit/>
            </a:bodyPr>
            <a:lstStyle/>
            <a:p>
              <a:pPr algn="ctr">
                <a:defRPr/>
              </a:pPr>
              <a:r>
                <a:rPr lang="es-CO" sz="788" b="1" dirty="0">
                  <a:solidFill>
                    <a:srgbClr val="E7E6E6">
                      <a:lumMod val="25000"/>
                    </a:srgbClr>
                  </a:solidFill>
                  <a:latin typeface="Arial" panose="020B0604020202020204" pitchFamily="34" charset="0"/>
                  <a:ea typeface="Open Sans" panose="020B0606030504020204" pitchFamily="34" charset="0"/>
                  <a:cs typeface="Arial" panose="020B0604020202020204" pitchFamily="34" charset="0"/>
                </a:rPr>
                <a:t>3</a:t>
              </a:r>
              <a:endParaRPr lang="es-MX" sz="788" b="1" dirty="0">
                <a:solidFill>
                  <a:srgbClr val="E7E6E6">
                    <a:lumMod val="25000"/>
                  </a:srgbClr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97" name="Forma libre: forma 96">
              <a:extLst>
                <a:ext uri="{FF2B5EF4-FFF2-40B4-BE49-F238E27FC236}">
                  <a16:creationId xmlns:a16="http://schemas.microsoft.com/office/drawing/2014/main" id="{8727E7A2-0CB1-4D0E-9675-FE20402756D0}"/>
                </a:ext>
              </a:extLst>
            </p:cNvPr>
            <p:cNvSpPr/>
            <p:nvPr/>
          </p:nvSpPr>
          <p:spPr>
            <a:xfrm>
              <a:off x="9614132" y="1687049"/>
              <a:ext cx="325243" cy="227667"/>
            </a:xfrm>
            <a:custGeom>
              <a:avLst/>
              <a:gdLst>
                <a:gd name="connsiteX0" fmla="*/ 0 w 1022257"/>
                <a:gd name="connsiteY0" fmla="*/ 29806 h 298058"/>
                <a:gd name="connsiteX1" fmla="*/ 29806 w 1022257"/>
                <a:gd name="connsiteY1" fmla="*/ 0 h 298058"/>
                <a:gd name="connsiteX2" fmla="*/ 992451 w 1022257"/>
                <a:gd name="connsiteY2" fmla="*/ 0 h 298058"/>
                <a:gd name="connsiteX3" fmla="*/ 1022257 w 1022257"/>
                <a:gd name="connsiteY3" fmla="*/ 29806 h 298058"/>
                <a:gd name="connsiteX4" fmla="*/ 1022257 w 1022257"/>
                <a:gd name="connsiteY4" fmla="*/ 268252 h 298058"/>
                <a:gd name="connsiteX5" fmla="*/ 992451 w 1022257"/>
                <a:gd name="connsiteY5" fmla="*/ 298058 h 298058"/>
                <a:gd name="connsiteX6" fmla="*/ 29806 w 1022257"/>
                <a:gd name="connsiteY6" fmla="*/ 298058 h 298058"/>
                <a:gd name="connsiteX7" fmla="*/ 0 w 1022257"/>
                <a:gd name="connsiteY7" fmla="*/ 268252 h 298058"/>
                <a:gd name="connsiteX8" fmla="*/ 0 w 1022257"/>
                <a:gd name="connsiteY8" fmla="*/ 29806 h 2980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22257" h="298058">
                  <a:moveTo>
                    <a:pt x="0" y="29806"/>
                  </a:moveTo>
                  <a:cubicBezTo>
                    <a:pt x="0" y="13345"/>
                    <a:pt x="13345" y="0"/>
                    <a:pt x="29806" y="0"/>
                  </a:cubicBezTo>
                  <a:lnTo>
                    <a:pt x="992451" y="0"/>
                  </a:lnTo>
                  <a:cubicBezTo>
                    <a:pt x="1008912" y="0"/>
                    <a:pt x="1022257" y="13345"/>
                    <a:pt x="1022257" y="29806"/>
                  </a:cubicBezTo>
                  <a:lnTo>
                    <a:pt x="1022257" y="268252"/>
                  </a:lnTo>
                  <a:cubicBezTo>
                    <a:pt x="1022257" y="284713"/>
                    <a:pt x="1008912" y="298058"/>
                    <a:pt x="992451" y="298058"/>
                  </a:cubicBezTo>
                  <a:lnTo>
                    <a:pt x="29806" y="298058"/>
                  </a:lnTo>
                  <a:cubicBezTo>
                    <a:pt x="13345" y="298058"/>
                    <a:pt x="0" y="284713"/>
                    <a:pt x="0" y="268252"/>
                  </a:cubicBezTo>
                  <a:lnTo>
                    <a:pt x="0" y="29806"/>
                  </a:lnTo>
                  <a:close/>
                </a:path>
              </a:pathLst>
            </a:cu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7770" tIns="13484" rIns="17770" bIns="13484" numCol="1" spcCol="1270" anchor="ctr" anchorCtr="0">
              <a:noAutofit/>
            </a:bodyPr>
            <a:lstStyle/>
            <a:p>
              <a:pPr algn="ctr">
                <a:defRPr/>
              </a:pPr>
              <a:r>
                <a:rPr lang="es-CO" sz="788" b="1" dirty="0">
                  <a:solidFill>
                    <a:srgbClr val="E7E6E6">
                      <a:lumMod val="25000"/>
                    </a:srgbClr>
                  </a:solidFill>
                  <a:latin typeface="Arial" panose="020B0604020202020204" pitchFamily="34" charset="0"/>
                  <a:ea typeface="Open Sans" panose="020B0606030504020204" pitchFamily="34" charset="0"/>
                  <a:cs typeface="Arial" panose="020B0604020202020204" pitchFamily="34" charset="0"/>
                </a:rPr>
                <a:t>10</a:t>
              </a:r>
              <a:endParaRPr lang="es-MX" sz="788" b="1" dirty="0">
                <a:solidFill>
                  <a:srgbClr val="E7E6E6">
                    <a:lumMod val="25000"/>
                  </a:srgbClr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98" name="Forma libre: forma 97">
              <a:extLst>
                <a:ext uri="{FF2B5EF4-FFF2-40B4-BE49-F238E27FC236}">
                  <a16:creationId xmlns:a16="http://schemas.microsoft.com/office/drawing/2014/main" id="{82256C61-54A3-4554-A7AE-140C6AAD4E41}"/>
                </a:ext>
              </a:extLst>
            </p:cNvPr>
            <p:cNvSpPr/>
            <p:nvPr/>
          </p:nvSpPr>
          <p:spPr>
            <a:xfrm>
              <a:off x="8609215" y="1386983"/>
              <a:ext cx="372768" cy="247919"/>
            </a:xfrm>
            <a:custGeom>
              <a:avLst/>
              <a:gdLst>
                <a:gd name="connsiteX0" fmla="*/ 0 w 1022257"/>
                <a:gd name="connsiteY0" fmla="*/ 29806 h 298058"/>
                <a:gd name="connsiteX1" fmla="*/ 29806 w 1022257"/>
                <a:gd name="connsiteY1" fmla="*/ 0 h 298058"/>
                <a:gd name="connsiteX2" fmla="*/ 992451 w 1022257"/>
                <a:gd name="connsiteY2" fmla="*/ 0 h 298058"/>
                <a:gd name="connsiteX3" fmla="*/ 1022257 w 1022257"/>
                <a:gd name="connsiteY3" fmla="*/ 29806 h 298058"/>
                <a:gd name="connsiteX4" fmla="*/ 1022257 w 1022257"/>
                <a:gd name="connsiteY4" fmla="*/ 268252 h 298058"/>
                <a:gd name="connsiteX5" fmla="*/ 992451 w 1022257"/>
                <a:gd name="connsiteY5" fmla="*/ 298058 h 298058"/>
                <a:gd name="connsiteX6" fmla="*/ 29806 w 1022257"/>
                <a:gd name="connsiteY6" fmla="*/ 298058 h 298058"/>
                <a:gd name="connsiteX7" fmla="*/ 0 w 1022257"/>
                <a:gd name="connsiteY7" fmla="*/ 268252 h 298058"/>
                <a:gd name="connsiteX8" fmla="*/ 0 w 1022257"/>
                <a:gd name="connsiteY8" fmla="*/ 29806 h 2980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22257" h="298058">
                  <a:moveTo>
                    <a:pt x="0" y="29806"/>
                  </a:moveTo>
                  <a:cubicBezTo>
                    <a:pt x="0" y="13345"/>
                    <a:pt x="13345" y="0"/>
                    <a:pt x="29806" y="0"/>
                  </a:cubicBezTo>
                  <a:lnTo>
                    <a:pt x="992451" y="0"/>
                  </a:lnTo>
                  <a:cubicBezTo>
                    <a:pt x="1008912" y="0"/>
                    <a:pt x="1022257" y="13345"/>
                    <a:pt x="1022257" y="29806"/>
                  </a:cubicBezTo>
                  <a:lnTo>
                    <a:pt x="1022257" y="268252"/>
                  </a:lnTo>
                  <a:cubicBezTo>
                    <a:pt x="1022257" y="284713"/>
                    <a:pt x="1008912" y="298058"/>
                    <a:pt x="992451" y="298058"/>
                  </a:cubicBezTo>
                  <a:lnTo>
                    <a:pt x="29806" y="298058"/>
                  </a:lnTo>
                  <a:cubicBezTo>
                    <a:pt x="13345" y="298058"/>
                    <a:pt x="0" y="284713"/>
                    <a:pt x="0" y="268252"/>
                  </a:cubicBezTo>
                  <a:lnTo>
                    <a:pt x="0" y="29806"/>
                  </a:lnTo>
                  <a:close/>
                </a:path>
              </a:pathLst>
            </a:cu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7770" tIns="13484" rIns="17770" bIns="13484" numCol="1" spcCol="1270" anchor="ctr" anchorCtr="0">
              <a:noAutofit/>
            </a:bodyPr>
            <a:lstStyle/>
            <a:p>
              <a:pPr algn="ctr">
                <a:defRPr/>
              </a:pPr>
              <a:r>
                <a:rPr lang="es-CO" sz="788" b="1" dirty="0">
                  <a:solidFill>
                    <a:srgbClr val="E7E6E6">
                      <a:lumMod val="25000"/>
                    </a:srgbClr>
                  </a:solidFill>
                  <a:latin typeface="Arial" panose="020B0604020202020204" pitchFamily="34" charset="0"/>
                  <a:ea typeface="Open Sans" panose="020B0606030504020204" pitchFamily="34" charset="0"/>
                  <a:cs typeface="Arial" panose="020B0604020202020204" pitchFamily="34" charset="0"/>
                </a:rPr>
                <a:t>DM</a:t>
              </a:r>
              <a:endParaRPr lang="es-MX" sz="788" b="1" dirty="0">
                <a:solidFill>
                  <a:srgbClr val="E7E6E6">
                    <a:lumMod val="25000"/>
                  </a:srgbClr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99" name="Forma libre: forma 98">
              <a:extLst>
                <a:ext uri="{FF2B5EF4-FFF2-40B4-BE49-F238E27FC236}">
                  <a16:creationId xmlns:a16="http://schemas.microsoft.com/office/drawing/2014/main" id="{99D6AEC0-CBF4-4C48-A8A3-2DA902EC301A}"/>
                </a:ext>
              </a:extLst>
            </p:cNvPr>
            <p:cNvSpPr/>
            <p:nvPr/>
          </p:nvSpPr>
          <p:spPr>
            <a:xfrm>
              <a:off x="7559790" y="1386983"/>
              <a:ext cx="325243" cy="247920"/>
            </a:xfrm>
            <a:custGeom>
              <a:avLst/>
              <a:gdLst>
                <a:gd name="connsiteX0" fmla="*/ 0 w 1022257"/>
                <a:gd name="connsiteY0" fmla="*/ 29806 h 298058"/>
                <a:gd name="connsiteX1" fmla="*/ 29806 w 1022257"/>
                <a:gd name="connsiteY1" fmla="*/ 0 h 298058"/>
                <a:gd name="connsiteX2" fmla="*/ 992451 w 1022257"/>
                <a:gd name="connsiteY2" fmla="*/ 0 h 298058"/>
                <a:gd name="connsiteX3" fmla="*/ 1022257 w 1022257"/>
                <a:gd name="connsiteY3" fmla="*/ 29806 h 298058"/>
                <a:gd name="connsiteX4" fmla="*/ 1022257 w 1022257"/>
                <a:gd name="connsiteY4" fmla="*/ 268252 h 298058"/>
                <a:gd name="connsiteX5" fmla="*/ 992451 w 1022257"/>
                <a:gd name="connsiteY5" fmla="*/ 298058 h 298058"/>
                <a:gd name="connsiteX6" fmla="*/ 29806 w 1022257"/>
                <a:gd name="connsiteY6" fmla="*/ 298058 h 298058"/>
                <a:gd name="connsiteX7" fmla="*/ 0 w 1022257"/>
                <a:gd name="connsiteY7" fmla="*/ 268252 h 298058"/>
                <a:gd name="connsiteX8" fmla="*/ 0 w 1022257"/>
                <a:gd name="connsiteY8" fmla="*/ 29806 h 2980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22257" h="298058">
                  <a:moveTo>
                    <a:pt x="0" y="29806"/>
                  </a:moveTo>
                  <a:cubicBezTo>
                    <a:pt x="0" y="13345"/>
                    <a:pt x="13345" y="0"/>
                    <a:pt x="29806" y="0"/>
                  </a:cubicBezTo>
                  <a:lnTo>
                    <a:pt x="992451" y="0"/>
                  </a:lnTo>
                  <a:cubicBezTo>
                    <a:pt x="1008912" y="0"/>
                    <a:pt x="1022257" y="13345"/>
                    <a:pt x="1022257" y="29806"/>
                  </a:cubicBezTo>
                  <a:lnTo>
                    <a:pt x="1022257" y="268252"/>
                  </a:lnTo>
                  <a:cubicBezTo>
                    <a:pt x="1022257" y="284713"/>
                    <a:pt x="1008912" y="298058"/>
                    <a:pt x="992451" y="298058"/>
                  </a:cubicBezTo>
                  <a:lnTo>
                    <a:pt x="29806" y="298058"/>
                  </a:lnTo>
                  <a:cubicBezTo>
                    <a:pt x="13345" y="298058"/>
                    <a:pt x="0" y="284713"/>
                    <a:pt x="0" y="268252"/>
                  </a:cubicBezTo>
                  <a:lnTo>
                    <a:pt x="0" y="29806"/>
                  </a:lnTo>
                  <a:close/>
                </a:path>
              </a:pathLst>
            </a:cu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7770" tIns="13484" rIns="17770" bIns="13484" numCol="1" spcCol="1270" anchor="ctr" anchorCtr="0">
              <a:noAutofit/>
            </a:bodyPr>
            <a:lstStyle/>
            <a:p>
              <a:pPr algn="ctr">
                <a:defRPr/>
              </a:pPr>
              <a:r>
                <a:rPr lang="es-CO" sz="788" b="1" dirty="0">
                  <a:solidFill>
                    <a:srgbClr val="E7E6E6">
                      <a:lumMod val="25000"/>
                    </a:srgbClr>
                  </a:solidFill>
                  <a:latin typeface="Arial" panose="020B0604020202020204" pitchFamily="34" charset="0"/>
                  <a:ea typeface="Open Sans" panose="020B0606030504020204" pitchFamily="34" charset="0"/>
                  <a:cs typeface="Arial" panose="020B0604020202020204" pitchFamily="34" charset="0"/>
                </a:rPr>
                <a:t>2</a:t>
              </a:r>
              <a:endParaRPr lang="es-MX" sz="788" b="1" dirty="0">
                <a:solidFill>
                  <a:srgbClr val="E7E6E6">
                    <a:lumMod val="25000"/>
                  </a:srgbClr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0" name="Forma libre: forma 99">
              <a:extLst>
                <a:ext uri="{FF2B5EF4-FFF2-40B4-BE49-F238E27FC236}">
                  <a16:creationId xmlns:a16="http://schemas.microsoft.com/office/drawing/2014/main" id="{925902D4-20DD-48B4-954B-F9A79E2A7DF0}"/>
                </a:ext>
              </a:extLst>
            </p:cNvPr>
            <p:cNvSpPr/>
            <p:nvPr/>
          </p:nvSpPr>
          <p:spPr>
            <a:xfrm>
              <a:off x="9608444" y="1377652"/>
              <a:ext cx="325243" cy="247920"/>
            </a:xfrm>
            <a:custGeom>
              <a:avLst/>
              <a:gdLst>
                <a:gd name="connsiteX0" fmla="*/ 0 w 1022257"/>
                <a:gd name="connsiteY0" fmla="*/ 29806 h 298058"/>
                <a:gd name="connsiteX1" fmla="*/ 29806 w 1022257"/>
                <a:gd name="connsiteY1" fmla="*/ 0 h 298058"/>
                <a:gd name="connsiteX2" fmla="*/ 992451 w 1022257"/>
                <a:gd name="connsiteY2" fmla="*/ 0 h 298058"/>
                <a:gd name="connsiteX3" fmla="*/ 1022257 w 1022257"/>
                <a:gd name="connsiteY3" fmla="*/ 29806 h 298058"/>
                <a:gd name="connsiteX4" fmla="*/ 1022257 w 1022257"/>
                <a:gd name="connsiteY4" fmla="*/ 268252 h 298058"/>
                <a:gd name="connsiteX5" fmla="*/ 992451 w 1022257"/>
                <a:gd name="connsiteY5" fmla="*/ 298058 h 298058"/>
                <a:gd name="connsiteX6" fmla="*/ 29806 w 1022257"/>
                <a:gd name="connsiteY6" fmla="*/ 298058 h 298058"/>
                <a:gd name="connsiteX7" fmla="*/ 0 w 1022257"/>
                <a:gd name="connsiteY7" fmla="*/ 268252 h 298058"/>
                <a:gd name="connsiteX8" fmla="*/ 0 w 1022257"/>
                <a:gd name="connsiteY8" fmla="*/ 29806 h 2980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22257" h="298058">
                  <a:moveTo>
                    <a:pt x="0" y="29806"/>
                  </a:moveTo>
                  <a:cubicBezTo>
                    <a:pt x="0" y="13345"/>
                    <a:pt x="13345" y="0"/>
                    <a:pt x="29806" y="0"/>
                  </a:cubicBezTo>
                  <a:lnTo>
                    <a:pt x="992451" y="0"/>
                  </a:lnTo>
                  <a:cubicBezTo>
                    <a:pt x="1008912" y="0"/>
                    <a:pt x="1022257" y="13345"/>
                    <a:pt x="1022257" y="29806"/>
                  </a:cubicBezTo>
                  <a:lnTo>
                    <a:pt x="1022257" y="268252"/>
                  </a:lnTo>
                  <a:cubicBezTo>
                    <a:pt x="1022257" y="284713"/>
                    <a:pt x="1008912" y="298058"/>
                    <a:pt x="992451" y="298058"/>
                  </a:cubicBezTo>
                  <a:lnTo>
                    <a:pt x="29806" y="298058"/>
                  </a:lnTo>
                  <a:cubicBezTo>
                    <a:pt x="13345" y="298058"/>
                    <a:pt x="0" y="284713"/>
                    <a:pt x="0" y="268252"/>
                  </a:cubicBezTo>
                  <a:lnTo>
                    <a:pt x="0" y="29806"/>
                  </a:lnTo>
                  <a:close/>
                </a:path>
              </a:pathLst>
            </a:cu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7770" tIns="13484" rIns="17770" bIns="13484" numCol="1" spcCol="1270" anchor="ctr" anchorCtr="0">
              <a:noAutofit/>
            </a:bodyPr>
            <a:lstStyle/>
            <a:p>
              <a:pPr algn="ctr">
                <a:defRPr/>
              </a:pPr>
              <a:r>
                <a:rPr lang="es-CO" sz="788" b="1" dirty="0">
                  <a:solidFill>
                    <a:srgbClr val="E7E6E6">
                      <a:lumMod val="25000"/>
                    </a:srgbClr>
                  </a:solidFill>
                  <a:latin typeface="Arial" panose="020B0604020202020204" pitchFamily="34" charset="0"/>
                  <a:ea typeface="Open Sans" panose="020B0606030504020204" pitchFamily="34" charset="0"/>
                  <a:cs typeface="Arial" panose="020B0604020202020204" pitchFamily="34" charset="0"/>
                </a:rPr>
                <a:t>4</a:t>
              </a:r>
              <a:endParaRPr lang="es-MX" sz="788" b="1" dirty="0">
                <a:solidFill>
                  <a:srgbClr val="E7E6E6">
                    <a:lumMod val="25000"/>
                  </a:srgbClr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1" name="Forma libre: forma 100">
              <a:extLst>
                <a:ext uri="{FF2B5EF4-FFF2-40B4-BE49-F238E27FC236}">
                  <a16:creationId xmlns:a16="http://schemas.microsoft.com/office/drawing/2014/main" id="{D8B2A90C-E029-41E5-BEED-16A4063D628C}"/>
                </a:ext>
              </a:extLst>
            </p:cNvPr>
            <p:cNvSpPr/>
            <p:nvPr/>
          </p:nvSpPr>
          <p:spPr>
            <a:xfrm>
              <a:off x="7558070" y="840940"/>
              <a:ext cx="325243" cy="472345"/>
            </a:xfrm>
            <a:custGeom>
              <a:avLst/>
              <a:gdLst>
                <a:gd name="connsiteX0" fmla="*/ 0 w 1022257"/>
                <a:gd name="connsiteY0" fmla="*/ 29806 h 298058"/>
                <a:gd name="connsiteX1" fmla="*/ 29806 w 1022257"/>
                <a:gd name="connsiteY1" fmla="*/ 0 h 298058"/>
                <a:gd name="connsiteX2" fmla="*/ 992451 w 1022257"/>
                <a:gd name="connsiteY2" fmla="*/ 0 h 298058"/>
                <a:gd name="connsiteX3" fmla="*/ 1022257 w 1022257"/>
                <a:gd name="connsiteY3" fmla="*/ 29806 h 298058"/>
                <a:gd name="connsiteX4" fmla="*/ 1022257 w 1022257"/>
                <a:gd name="connsiteY4" fmla="*/ 268252 h 298058"/>
                <a:gd name="connsiteX5" fmla="*/ 992451 w 1022257"/>
                <a:gd name="connsiteY5" fmla="*/ 298058 h 298058"/>
                <a:gd name="connsiteX6" fmla="*/ 29806 w 1022257"/>
                <a:gd name="connsiteY6" fmla="*/ 298058 h 298058"/>
                <a:gd name="connsiteX7" fmla="*/ 0 w 1022257"/>
                <a:gd name="connsiteY7" fmla="*/ 268252 h 298058"/>
                <a:gd name="connsiteX8" fmla="*/ 0 w 1022257"/>
                <a:gd name="connsiteY8" fmla="*/ 29806 h 2980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22257" h="298058">
                  <a:moveTo>
                    <a:pt x="0" y="29806"/>
                  </a:moveTo>
                  <a:cubicBezTo>
                    <a:pt x="0" y="13345"/>
                    <a:pt x="13345" y="0"/>
                    <a:pt x="29806" y="0"/>
                  </a:cubicBezTo>
                  <a:lnTo>
                    <a:pt x="992451" y="0"/>
                  </a:lnTo>
                  <a:cubicBezTo>
                    <a:pt x="1008912" y="0"/>
                    <a:pt x="1022257" y="13345"/>
                    <a:pt x="1022257" y="29806"/>
                  </a:cubicBezTo>
                  <a:lnTo>
                    <a:pt x="1022257" y="268252"/>
                  </a:lnTo>
                  <a:cubicBezTo>
                    <a:pt x="1022257" y="284713"/>
                    <a:pt x="1008912" y="298058"/>
                    <a:pt x="992451" y="298058"/>
                  </a:cubicBezTo>
                  <a:lnTo>
                    <a:pt x="29806" y="298058"/>
                  </a:lnTo>
                  <a:cubicBezTo>
                    <a:pt x="13345" y="298058"/>
                    <a:pt x="0" y="284713"/>
                    <a:pt x="0" y="268252"/>
                  </a:cubicBezTo>
                  <a:lnTo>
                    <a:pt x="0" y="29806"/>
                  </a:lnTo>
                  <a:close/>
                </a:path>
              </a:pathLst>
            </a:cu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7770" tIns="13484" rIns="17770" bIns="13484" numCol="1" spcCol="1270" anchor="ctr" anchorCtr="0">
              <a:noAutofit/>
            </a:bodyPr>
            <a:lstStyle/>
            <a:p>
              <a:pPr algn="ctr">
                <a:defRPr/>
              </a:pPr>
              <a:r>
                <a:rPr lang="es-ES" sz="788" b="1" dirty="0">
                  <a:solidFill>
                    <a:srgbClr val="E7E6E6">
                      <a:lumMod val="25000"/>
                    </a:srgbClr>
                  </a:solidFill>
                  <a:latin typeface="Arial" panose="020B0604020202020204" pitchFamily="34" charset="0"/>
                  <a:ea typeface="Open Sans" panose="020B0606030504020204" pitchFamily="34" charset="0"/>
                  <a:cs typeface="Arial" panose="020B0604020202020204" pitchFamily="34" charset="0"/>
                </a:rPr>
                <a:t>3</a:t>
              </a:r>
              <a:endParaRPr lang="es-MX" sz="788" b="1" dirty="0">
                <a:solidFill>
                  <a:srgbClr val="E7E6E6">
                    <a:lumMod val="25000"/>
                  </a:srgbClr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2" name="Forma libre: forma 101">
              <a:extLst>
                <a:ext uri="{FF2B5EF4-FFF2-40B4-BE49-F238E27FC236}">
                  <a16:creationId xmlns:a16="http://schemas.microsoft.com/office/drawing/2014/main" id="{847AFD2B-4562-45F2-8C0D-3B8BB73BF0D9}"/>
                </a:ext>
              </a:extLst>
            </p:cNvPr>
            <p:cNvSpPr/>
            <p:nvPr/>
          </p:nvSpPr>
          <p:spPr>
            <a:xfrm>
              <a:off x="8589203" y="850603"/>
              <a:ext cx="392780" cy="220909"/>
            </a:xfrm>
            <a:custGeom>
              <a:avLst/>
              <a:gdLst>
                <a:gd name="connsiteX0" fmla="*/ 0 w 1022257"/>
                <a:gd name="connsiteY0" fmla="*/ 29806 h 298058"/>
                <a:gd name="connsiteX1" fmla="*/ 29806 w 1022257"/>
                <a:gd name="connsiteY1" fmla="*/ 0 h 298058"/>
                <a:gd name="connsiteX2" fmla="*/ 992451 w 1022257"/>
                <a:gd name="connsiteY2" fmla="*/ 0 h 298058"/>
                <a:gd name="connsiteX3" fmla="*/ 1022257 w 1022257"/>
                <a:gd name="connsiteY3" fmla="*/ 29806 h 298058"/>
                <a:gd name="connsiteX4" fmla="*/ 1022257 w 1022257"/>
                <a:gd name="connsiteY4" fmla="*/ 268252 h 298058"/>
                <a:gd name="connsiteX5" fmla="*/ 992451 w 1022257"/>
                <a:gd name="connsiteY5" fmla="*/ 298058 h 298058"/>
                <a:gd name="connsiteX6" fmla="*/ 29806 w 1022257"/>
                <a:gd name="connsiteY6" fmla="*/ 298058 h 298058"/>
                <a:gd name="connsiteX7" fmla="*/ 0 w 1022257"/>
                <a:gd name="connsiteY7" fmla="*/ 268252 h 298058"/>
                <a:gd name="connsiteX8" fmla="*/ 0 w 1022257"/>
                <a:gd name="connsiteY8" fmla="*/ 29806 h 2980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22257" h="298058">
                  <a:moveTo>
                    <a:pt x="0" y="29806"/>
                  </a:moveTo>
                  <a:cubicBezTo>
                    <a:pt x="0" y="13345"/>
                    <a:pt x="13345" y="0"/>
                    <a:pt x="29806" y="0"/>
                  </a:cubicBezTo>
                  <a:lnTo>
                    <a:pt x="992451" y="0"/>
                  </a:lnTo>
                  <a:cubicBezTo>
                    <a:pt x="1008912" y="0"/>
                    <a:pt x="1022257" y="13345"/>
                    <a:pt x="1022257" y="29806"/>
                  </a:cubicBezTo>
                  <a:lnTo>
                    <a:pt x="1022257" y="268252"/>
                  </a:lnTo>
                  <a:cubicBezTo>
                    <a:pt x="1022257" y="284713"/>
                    <a:pt x="1008912" y="298058"/>
                    <a:pt x="992451" y="298058"/>
                  </a:cubicBezTo>
                  <a:lnTo>
                    <a:pt x="29806" y="298058"/>
                  </a:lnTo>
                  <a:cubicBezTo>
                    <a:pt x="13345" y="298058"/>
                    <a:pt x="0" y="284713"/>
                    <a:pt x="0" y="268252"/>
                  </a:cubicBezTo>
                  <a:lnTo>
                    <a:pt x="0" y="29806"/>
                  </a:lnTo>
                  <a:close/>
                </a:path>
              </a:pathLst>
            </a:cu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7770" tIns="13484" rIns="17770" bIns="13484" numCol="1" spcCol="1270" anchor="ctr" anchorCtr="0">
              <a:noAutofit/>
            </a:bodyPr>
            <a:lstStyle/>
            <a:p>
              <a:pPr algn="ctr">
                <a:defRPr/>
              </a:pPr>
              <a:r>
                <a:rPr lang="es-CO" sz="788" b="1" dirty="0">
                  <a:solidFill>
                    <a:srgbClr val="E7E6E6">
                      <a:lumMod val="25000"/>
                    </a:srgbClr>
                  </a:solidFill>
                  <a:latin typeface="Arial" panose="020B0604020202020204" pitchFamily="34" charset="0"/>
                  <a:ea typeface="Open Sans" panose="020B0606030504020204" pitchFamily="34" charset="0"/>
                  <a:cs typeface="Arial" panose="020B0604020202020204" pitchFamily="34" charset="0"/>
                </a:rPr>
                <a:t>DAU</a:t>
              </a:r>
              <a:endParaRPr lang="es-MX" sz="788" b="1" dirty="0">
                <a:solidFill>
                  <a:srgbClr val="E7E6E6">
                    <a:lumMod val="25000"/>
                  </a:srgbClr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3" name="Forma libre: forma 102">
              <a:extLst>
                <a:ext uri="{FF2B5EF4-FFF2-40B4-BE49-F238E27FC236}">
                  <a16:creationId xmlns:a16="http://schemas.microsoft.com/office/drawing/2014/main" id="{B9278CD6-DEEE-4B3E-A83B-2487F19CF629}"/>
                </a:ext>
              </a:extLst>
            </p:cNvPr>
            <p:cNvSpPr/>
            <p:nvPr/>
          </p:nvSpPr>
          <p:spPr>
            <a:xfrm>
              <a:off x="8589202" y="1106075"/>
              <a:ext cx="383343" cy="217205"/>
            </a:xfrm>
            <a:custGeom>
              <a:avLst/>
              <a:gdLst>
                <a:gd name="connsiteX0" fmla="*/ 0 w 1022257"/>
                <a:gd name="connsiteY0" fmla="*/ 29806 h 298058"/>
                <a:gd name="connsiteX1" fmla="*/ 29806 w 1022257"/>
                <a:gd name="connsiteY1" fmla="*/ 0 h 298058"/>
                <a:gd name="connsiteX2" fmla="*/ 992451 w 1022257"/>
                <a:gd name="connsiteY2" fmla="*/ 0 h 298058"/>
                <a:gd name="connsiteX3" fmla="*/ 1022257 w 1022257"/>
                <a:gd name="connsiteY3" fmla="*/ 29806 h 298058"/>
                <a:gd name="connsiteX4" fmla="*/ 1022257 w 1022257"/>
                <a:gd name="connsiteY4" fmla="*/ 268252 h 298058"/>
                <a:gd name="connsiteX5" fmla="*/ 992451 w 1022257"/>
                <a:gd name="connsiteY5" fmla="*/ 298058 h 298058"/>
                <a:gd name="connsiteX6" fmla="*/ 29806 w 1022257"/>
                <a:gd name="connsiteY6" fmla="*/ 298058 h 298058"/>
                <a:gd name="connsiteX7" fmla="*/ 0 w 1022257"/>
                <a:gd name="connsiteY7" fmla="*/ 268252 h 298058"/>
                <a:gd name="connsiteX8" fmla="*/ 0 w 1022257"/>
                <a:gd name="connsiteY8" fmla="*/ 29806 h 2980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22257" h="298058">
                  <a:moveTo>
                    <a:pt x="0" y="29806"/>
                  </a:moveTo>
                  <a:cubicBezTo>
                    <a:pt x="0" y="13345"/>
                    <a:pt x="13345" y="0"/>
                    <a:pt x="29806" y="0"/>
                  </a:cubicBezTo>
                  <a:lnTo>
                    <a:pt x="992451" y="0"/>
                  </a:lnTo>
                  <a:cubicBezTo>
                    <a:pt x="1008912" y="0"/>
                    <a:pt x="1022257" y="13345"/>
                    <a:pt x="1022257" y="29806"/>
                  </a:cubicBezTo>
                  <a:lnTo>
                    <a:pt x="1022257" y="268252"/>
                  </a:lnTo>
                  <a:cubicBezTo>
                    <a:pt x="1022257" y="284713"/>
                    <a:pt x="1008912" y="298058"/>
                    <a:pt x="992451" y="298058"/>
                  </a:cubicBezTo>
                  <a:lnTo>
                    <a:pt x="29806" y="298058"/>
                  </a:lnTo>
                  <a:cubicBezTo>
                    <a:pt x="13345" y="298058"/>
                    <a:pt x="0" y="284713"/>
                    <a:pt x="0" y="268252"/>
                  </a:cubicBezTo>
                  <a:lnTo>
                    <a:pt x="0" y="29806"/>
                  </a:lnTo>
                  <a:close/>
                </a:path>
              </a:pathLst>
            </a:cu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7770" tIns="13484" rIns="17770" bIns="13484" numCol="1" spcCol="1270" anchor="ctr" anchorCtr="0">
              <a:noAutofit/>
            </a:bodyPr>
            <a:lstStyle/>
            <a:p>
              <a:pPr algn="ctr">
                <a:defRPr/>
              </a:pPr>
              <a:r>
                <a:rPr lang="es-CO" sz="788" b="1" dirty="0">
                  <a:solidFill>
                    <a:srgbClr val="E7E6E6">
                      <a:lumMod val="25000"/>
                    </a:srgbClr>
                  </a:solidFill>
                  <a:latin typeface="Arial" panose="020B0604020202020204" pitchFamily="34" charset="0"/>
                  <a:ea typeface="Open Sans" panose="020B0606030504020204" pitchFamily="34" charset="0"/>
                  <a:cs typeface="Arial" panose="020B0604020202020204" pitchFamily="34" charset="0"/>
                </a:rPr>
                <a:t>DM</a:t>
              </a:r>
              <a:endParaRPr lang="es-MX" sz="788" b="1" dirty="0">
                <a:solidFill>
                  <a:srgbClr val="E7E6E6">
                    <a:lumMod val="25000"/>
                  </a:srgbClr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4" name="Forma libre: forma 103">
              <a:extLst>
                <a:ext uri="{FF2B5EF4-FFF2-40B4-BE49-F238E27FC236}">
                  <a16:creationId xmlns:a16="http://schemas.microsoft.com/office/drawing/2014/main" id="{0B14DE73-64B7-4F13-BCA5-694E7F3862CE}"/>
                </a:ext>
              </a:extLst>
            </p:cNvPr>
            <p:cNvSpPr/>
            <p:nvPr/>
          </p:nvSpPr>
          <p:spPr>
            <a:xfrm>
              <a:off x="9608444" y="864773"/>
              <a:ext cx="325243" cy="194039"/>
            </a:xfrm>
            <a:custGeom>
              <a:avLst/>
              <a:gdLst>
                <a:gd name="connsiteX0" fmla="*/ 0 w 1022257"/>
                <a:gd name="connsiteY0" fmla="*/ 29806 h 298058"/>
                <a:gd name="connsiteX1" fmla="*/ 29806 w 1022257"/>
                <a:gd name="connsiteY1" fmla="*/ 0 h 298058"/>
                <a:gd name="connsiteX2" fmla="*/ 992451 w 1022257"/>
                <a:gd name="connsiteY2" fmla="*/ 0 h 298058"/>
                <a:gd name="connsiteX3" fmla="*/ 1022257 w 1022257"/>
                <a:gd name="connsiteY3" fmla="*/ 29806 h 298058"/>
                <a:gd name="connsiteX4" fmla="*/ 1022257 w 1022257"/>
                <a:gd name="connsiteY4" fmla="*/ 268252 h 298058"/>
                <a:gd name="connsiteX5" fmla="*/ 992451 w 1022257"/>
                <a:gd name="connsiteY5" fmla="*/ 298058 h 298058"/>
                <a:gd name="connsiteX6" fmla="*/ 29806 w 1022257"/>
                <a:gd name="connsiteY6" fmla="*/ 298058 h 298058"/>
                <a:gd name="connsiteX7" fmla="*/ 0 w 1022257"/>
                <a:gd name="connsiteY7" fmla="*/ 268252 h 298058"/>
                <a:gd name="connsiteX8" fmla="*/ 0 w 1022257"/>
                <a:gd name="connsiteY8" fmla="*/ 29806 h 2980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22257" h="298058">
                  <a:moveTo>
                    <a:pt x="0" y="29806"/>
                  </a:moveTo>
                  <a:cubicBezTo>
                    <a:pt x="0" y="13345"/>
                    <a:pt x="13345" y="0"/>
                    <a:pt x="29806" y="0"/>
                  </a:cubicBezTo>
                  <a:lnTo>
                    <a:pt x="992451" y="0"/>
                  </a:lnTo>
                  <a:cubicBezTo>
                    <a:pt x="1008912" y="0"/>
                    <a:pt x="1022257" y="13345"/>
                    <a:pt x="1022257" y="29806"/>
                  </a:cubicBezTo>
                  <a:lnTo>
                    <a:pt x="1022257" y="268252"/>
                  </a:lnTo>
                  <a:cubicBezTo>
                    <a:pt x="1022257" y="284713"/>
                    <a:pt x="1008912" y="298058"/>
                    <a:pt x="992451" y="298058"/>
                  </a:cubicBezTo>
                  <a:lnTo>
                    <a:pt x="29806" y="298058"/>
                  </a:lnTo>
                  <a:cubicBezTo>
                    <a:pt x="13345" y="298058"/>
                    <a:pt x="0" y="284713"/>
                    <a:pt x="0" y="268252"/>
                  </a:cubicBezTo>
                  <a:lnTo>
                    <a:pt x="0" y="29806"/>
                  </a:lnTo>
                  <a:close/>
                </a:path>
              </a:pathLst>
            </a:cu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7770" tIns="13484" rIns="17770" bIns="13484" numCol="1" spcCol="1270" anchor="ctr" anchorCtr="0">
              <a:noAutofit/>
            </a:bodyPr>
            <a:lstStyle/>
            <a:p>
              <a:pPr algn="ctr">
                <a:defRPr/>
              </a:pPr>
              <a:r>
                <a:rPr lang="es-MX" sz="788" b="1" dirty="0">
                  <a:solidFill>
                    <a:srgbClr val="E7E6E6">
                      <a:lumMod val="25000"/>
                    </a:srgbClr>
                  </a:solidFill>
                  <a:latin typeface="Arial" panose="020B0604020202020204" pitchFamily="34" charset="0"/>
                  <a:ea typeface="Open Sans" panose="020B0606030504020204" pitchFamily="34" charset="0"/>
                  <a:cs typeface="Arial" panose="020B0604020202020204" pitchFamily="34" charset="0"/>
                </a:rPr>
                <a:t>6</a:t>
              </a:r>
            </a:p>
          </p:txBody>
        </p:sp>
        <p:sp>
          <p:nvSpPr>
            <p:cNvPr id="105" name="Forma libre: forma 104">
              <a:extLst>
                <a:ext uri="{FF2B5EF4-FFF2-40B4-BE49-F238E27FC236}">
                  <a16:creationId xmlns:a16="http://schemas.microsoft.com/office/drawing/2014/main" id="{A491AF43-2FD5-4F38-AAA4-75C8D0132003}"/>
                </a:ext>
              </a:extLst>
            </p:cNvPr>
            <p:cNvSpPr/>
            <p:nvPr/>
          </p:nvSpPr>
          <p:spPr>
            <a:xfrm>
              <a:off x="9608444" y="1106075"/>
              <a:ext cx="325243" cy="217206"/>
            </a:xfrm>
            <a:custGeom>
              <a:avLst/>
              <a:gdLst>
                <a:gd name="connsiteX0" fmla="*/ 0 w 1022257"/>
                <a:gd name="connsiteY0" fmla="*/ 29806 h 298058"/>
                <a:gd name="connsiteX1" fmla="*/ 29806 w 1022257"/>
                <a:gd name="connsiteY1" fmla="*/ 0 h 298058"/>
                <a:gd name="connsiteX2" fmla="*/ 992451 w 1022257"/>
                <a:gd name="connsiteY2" fmla="*/ 0 h 298058"/>
                <a:gd name="connsiteX3" fmla="*/ 1022257 w 1022257"/>
                <a:gd name="connsiteY3" fmla="*/ 29806 h 298058"/>
                <a:gd name="connsiteX4" fmla="*/ 1022257 w 1022257"/>
                <a:gd name="connsiteY4" fmla="*/ 268252 h 298058"/>
                <a:gd name="connsiteX5" fmla="*/ 992451 w 1022257"/>
                <a:gd name="connsiteY5" fmla="*/ 298058 h 298058"/>
                <a:gd name="connsiteX6" fmla="*/ 29806 w 1022257"/>
                <a:gd name="connsiteY6" fmla="*/ 298058 h 298058"/>
                <a:gd name="connsiteX7" fmla="*/ 0 w 1022257"/>
                <a:gd name="connsiteY7" fmla="*/ 268252 h 298058"/>
                <a:gd name="connsiteX8" fmla="*/ 0 w 1022257"/>
                <a:gd name="connsiteY8" fmla="*/ 29806 h 2980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22257" h="298058">
                  <a:moveTo>
                    <a:pt x="0" y="29806"/>
                  </a:moveTo>
                  <a:cubicBezTo>
                    <a:pt x="0" y="13345"/>
                    <a:pt x="13345" y="0"/>
                    <a:pt x="29806" y="0"/>
                  </a:cubicBezTo>
                  <a:lnTo>
                    <a:pt x="992451" y="0"/>
                  </a:lnTo>
                  <a:cubicBezTo>
                    <a:pt x="1008912" y="0"/>
                    <a:pt x="1022257" y="13345"/>
                    <a:pt x="1022257" y="29806"/>
                  </a:cubicBezTo>
                  <a:lnTo>
                    <a:pt x="1022257" y="268252"/>
                  </a:lnTo>
                  <a:cubicBezTo>
                    <a:pt x="1022257" y="284713"/>
                    <a:pt x="1008912" y="298058"/>
                    <a:pt x="992451" y="298058"/>
                  </a:cubicBezTo>
                  <a:lnTo>
                    <a:pt x="29806" y="298058"/>
                  </a:lnTo>
                  <a:cubicBezTo>
                    <a:pt x="13345" y="298058"/>
                    <a:pt x="0" y="284713"/>
                    <a:pt x="0" y="268252"/>
                  </a:cubicBezTo>
                  <a:lnTo>
                    <a:pt x="0" y="29806"/>
                  </a:lnTo>
                  <a:close/>
                </a:path>
              </a:pathLst>
            </a:cu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7770" tIns="13484" rIns="17770" bIns="13484" numCol="1" spcCol="1270" anchor="ctr" anchorCtr="0">
              <a:noAutofit/>
            </a:bodyPr>
            <a:lstStyle/>
            <a:p>
              <a:pPr algn="ctr">
                <a:defRPr/>
              </a:pPr>
              <a:r>
                <a:rPr lang="es-MX" sz="788" b="1" dirty="0">
                  <a:solidFill>
                    <a:srgbClr val="E7E6E6">
                      <a:lumMod val="25000"/>
                    </a:srgbClr>
                  </a:solidFill>
                  <a:latin typeface="Arial" panose="020B0604020202020204" pitchFamily="34" charset="0"/>
                  <a:ea typeface="Open Sans" panose="020B0606030504020204" pitchFamily="34" charset="0"/>
                  <a:cs typeface="Arial" panose="020B0604020202020204" pitchFamily="34" charset="0"/>
                </a:rPr>
                <a:t>5</a:t>
              </a:r>
            </a:p>
          </p:txBody>
        </p:sp>
        <p:sp>
          <p:nvSpPr>
            <p:cNvPr id="141" name="Forma libre: forma 140">
              <a:extLst>
                <a:ext uri="{FF2B5EF4-FFF2-40B4-BE49-F238E27FC236}">
                  <a16:creationId xmlns:a16="http://schemas.microsoft.com/office/drawing/2014/main" id="{99F0B759-A072-41A6-B515-3FEB3E4D2C9A}"/>
                </a:ext>
              </a:extLst>
            </p:cNvPr>
            <p:cNvSpPr/>
            <p:nvPr/>
          </p:nvSpPr>
          <p:spPr>
            <a:xfrm>
              <a:off x="8608614" y="1953873"/>
              <a:ext cx="361944" cy="236997"/>
            </a:xfrm>
            <a:custGeom>
              <a:avLst/>
              <a:gdLst>
                <a:gd name="connsiteX0" fmla="*/ 0 w 1022257"/>
                <a:gd name="connsiteY0" fmla="*/ 29806 h 298058"/>
                <a:gd name="connsiteX1" fmla="*/ 29806 w 1022257"/>
                <a:gd name="connsiteY1" fmla="*/ 0 h 298058"/>
                <a:gd name="connsiteX2" fmla="*/ 992451 w 1022257"/>
                <a:gd name="connsiteY2" fmla="*/ 0 h 298058"/>
                <a:gd name="connsiteX3" fmla="*/ 1022257 w 1022257"/>
                <a:gd name="connsiteY3" fmla="*/ 29806 h 298058"/>
                <a:gd name="connsiteX4" fmla="*/ 1022257 w 1022257"/>
                <a:gd name="connsiteY4" fmla="*/ 268252 h 298058"/>
                <a:gd name="connsiteX5" fmla="*/ 992451 w 1022257"/>
                <a:gd name="connsiteY5" fmla="*/ 298058 h 298058"/>
                <a:gd name="connsiteX6" fmla="*/ 29806 w 1022257"/>
                <a:gd name="connsiteY6" fmla="*/ 298058 h 298058"/>
                <a:gd name="connsiteX7" fmla="*/ 0 w 1022257"/>
                <a:gd name="connsiteY7" fmla="*/ 268252 h 298058"/>
                <a:gd name="connsiteX8" fmla="*/ 0 w 1022257"/>
                <a:gd name="connsiteY8" fmla="*/ 29806 h 2980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22257" h="298058">
                  <a:moveTo>
                    <a:pt x="0" y="29806"/>
                  </a:moveTo>
                  <a:cubicBezTo>
                    <a:pt x="0" y="13345"/>
                    <a:pt x="13345" y="0"/>
                    <a:pt x="29806" y="0"/>
                  </a:cubicBezTo>
                  <a:lnTo>
                    <a:pt x="992451" y="0"/>
                  </a:lnTo>
                  <a:cubicBezTo>
                    <a:pt x="1008912" y="0"/>
                    <a:pt x="1022257" y="13345"/>
                    <a:pt x="1022257" y="29806"/>
                  </a:cubicBezTo>
                  <a:lnTo>
                    <a:pt x="1022257" y="268252"/>
                  </a:lnTo>
                  <a:cubicBezTo>
                    <a:pt x="1022257" y="284713"/>
                    <a:pt x="1008912" y="298058"/>
                    <a:pt x="992451" y="298058"/>
                  </a:cubicBezTo>
                  <a:lnTo>
                    <a:pt x="29806" y="298058"/>
                  </a:lnTo>
                  <a:cubicBezTo>
                    <a:pt x="13345" y="298058"/>
                    <a:pt x="0" y="284713"/>
                    <a:pt x="0" y="268252"/>
                  </a:cubicBezTo>
                  <a:lnTo>
                    <a:pt x="0" y="29806"/>
                  </a:lnTo>
                  <a:close/>
                </a:path>
              </a:pathLst>
            </a:cu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7770" tIns="13484" rIns="17770" bIns="13484" numCol="1" spcCol="1270" anchor="ctr" anchorCtr="0">
              <a:noAutofit/>
            </a:bodyPr>
            <a:lstStyle/>
            <a:p>
              <a:pPr algn="ctr">
                <a:defRPr/>
              </a:pPr>
              <a:r>
                <a:rPr lang="es-CO" sz="788" b="1" dirty="0">
                  <a:solidFill>
                    <a:srgbClr val="E7E6E6">
                      <a:lumMod val="25000"/>
                    </a:srgbClr>
                  </a:solidFill>
                  <a:latin typeface="Arial" panose="020B0604020202020204" pitchFamily="34" charset="0"/>
                  <a:ea typeface="Open Sans" panose="020B0606030504020204" pitchFamily="34" charset="0"/>
                  <a:cs typeface="Arial" panose="020B0604020202020204" pitchFamily="34" charset="0"/>
                </a:rPr>
                <a:t>DJU</a:t>
              </a:r>
              <a:endParaRPr lang="es-MX" sz="788" b="1" dirty="0">
                <a:solidFill>
                  <a:srgbClr val="E7E6E6">
                    <a:lumMod val="25000"/>
                  </a:srgbClr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05" name="Forma libre: forma 204">
              <a:extLst>
                <a:ext uri="{FF2B5EF4-FFF2-40B4-BE49-F238E27FC236}">
                  <a16:creationId xmlns:a16="http://schemas.microsoft.com/office/drawing/2014/main" id="{E0785C03-2F27-4941-9485-05AF3AF49E6F}"/>
                </a:ext>
              </a:extLst>
            </p:cNvPr>
            <p:cNvSpPr/>
            <p:nvPr/>
          </p:nvSpPr>
          <p:spPr>
            <a:xfrm>
              <a:off x="9628143" y="1955484"/>
              <a:ext cx="325243" cy="227667"/>
            </a:xfrm>
            <a:custGeom>
              <a:avLst/>
              <a:gdLst>
                <a:gd name="connsiteX0" fmla="*/ 0 w 1022257"/>
                <a:gd name="connsiteY0" fmla="*/ 29806 h 298058"/>
                <a:gd name="connsiteX1" fmla="*/ 29806 w 1022257"/>
                <a:gd name="connsiteY1" fmla="*/ 0 h 298058"/>
                <a:gd name="connsiteX2" fmla="*/ 992451 w 1022257"/>
                <a:gd name="connsiteY2" fmla="*/ 0 h 298058"/>
                <a:gd name="connsiteX3" fmla="*/ 1022257 w 1022257"/>
                <a:gd name="connsiteY3" fmla="*/ 29806 h 298058"/>
                <a:gd name="connsiteX4" fmla="*/ 1022257 w 1022257"/>
                <a:gd name="connsiteY4" fmla="*/ 268252 h 298058"/>
                <a:gd name="connsiteX5" fmla="*/ 992451 w 1022257"/>
                <a:gd name="connsiteY5" fmla="*/ 298058 h 298058"/>
                <a:gd name="connsiteX6" fmla="*/ 29806 w 1022257"/>
                <a:gd name="connsiteY6" fmla="*/ 298058 h 298058"/>
                <a:gd name="connsiteX7" fmla="*/ 0 w 1022257"/>
                <a:gd name="connsiteY7" fmla="*/ 268252 h 298058"/>
                <a:gd name="connsiteX8" fmla="*/ 0 w 1022257"/>
                <a:gd name="connsiteY8" fmla="*/ 29806 h 2980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22257" h="298058">
                  <a:moveTo>
                    <a:pt x="0" y="29806"/>
                  </a:moveTo>
                  <a:cubicBezTo>
                    <a:pt x="0" y="13345"/>
                    <a:pt x="13345" y="0"/>
                    <a:pt x="29806" y="0"/>
                  </a:cubicBezTo>
                  <a:lnTo>
                    <a:pt x="992451" y="0"/>
                  </a:lnTo>
                  <a:cubicBezTo>
                    <a:pt x="1008912" y="0"/>
                    <a:pt x="1022257" y="13345"/>
                    <a:pt x="1022257" y="29806"/>
                  </a:cubicBezTo>
                  <a:lnTo>
                    <a:pt x="1022257" y="268252"/>
                  </a:lnTo>
                  <a:cubicBezTo>
                    <a:pt x="1022257" y="284713"/>
                    <a:pt x="1008912" y="298058"/>
                    <a:pt x="992451" y="298058"/>
                  </a:cubicBezTo>
                  <a:lnTo>
                    <a:pt x="29806" y="298058"/>
                  </a:lnTo>
                  <a:cubicBezTo>
                    <a:pt x="13345" y="298058"/>
                    <a:pt x="0" y="284713"/>
                    <a:pt x="0" y="268252"/>
                  </a:cubicBezTo>
                  <a:lnTo>
                    <a:pt x="0" y="29806"/>
                  </a:lnTo>
                  <a:close/>
                </a:path>
              </a:pathLst>
            </a:cu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7770" tIns="13484" rIns="17770" bIns="13484" numCol="1" spcCol="1270" anchor="ctr" anchorCtr="0">
              <a:noAutofit/>
            </a:bodyPr>
            <a:lstStyle/>
            <a:p>
              <a:pPr algn="ctr">
                <a:defRPr/>
              </a:pPr>
              <a:r>
                <a:rPr lang="es-CO" sz="788" b="1" dirty="0">
                  <a:solidFill>
                    <a:srgbClr val="E7E6E6">
                      <a:lumMod val="25000"/>
                    </a:srgbClr>
                  </a:solidFill>
                  <a:latin typeface="Arial" panose="020B0604020202020204" pitchFamily="34" charset="0"/>
                  <a:ea typeface="Open Sans" panose="020B0606030504020204" pitchFamily="34" charset="0"/>
                  <a:cs typeface="Arial" panose="020B0604020202020204" pitchFamily="34" charset="0"/>
                </a:rPr>
                <a:t>1</a:t>
              </a:r>
              <a:endParaRPr lang="es-MX" sz="788" b="1" dirty="0">
                <a:solidFill>
                  <a:srgbClr val="E7E6E6">
                    <a:lumMod val="25000"/>
                  </a:srgbClr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endParaRPr>
            </a:p>
          </p:txBody>
        </p:sp>
      </p:grpSp>
      <p:cxnSp>
        <p:nvCxnSpPr>
          <p:cNvPr id="107" name="Conector recto 106">
            <a:extLst>
              <a:ext uri="{FF2B5EF4-FFF2-40B4-BE49-F238E27FC236}">
                <a16:creationId xmlns:a16="http://schemas.microsoft.com/office/drawing/2014/main" id="{9584193A-6256-43E0-91F6-4CD97E870CB1}"/>
              </a:ext>
            </a:extLst>
          </p:cNvPr>
          <p:cNvCxnSpPr>
            <a:cxnSpLocks/>
            <a:stCxn id="102" idx="1"/>
            <a:endCxn id="40" idx="6"/>
          </p:cNvCxnSpPr>
          <p:nvPr/>
        </p:nvCxnSpPr>
        <p:spPr>
          <a:xfrm>
            <a:off x="6650516" y="228378"/>
            <a:ext cx="28959" cy="4677733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8" name="Conector recto 107">
            <a:extLst>
              <a:ext uri="{FF2B5EF4-FFF2-40B4-BE49-F238E27FC236}">
                <a16:creationId xmlns:a16="http://schemas.microsoft.com/office/drawing/2014/main" id="{DC4848EE-059A-4663-9C75-B280953A7328}"/>
              </a:ext>
            </a:extLst>
          </p:cNvPr>
          <p:cNvCxnSpPr/>
          <p:nvPr/>
        </p:nvCxnSpPr>
        <p:spPr>
          <a:xfrm>
            <a:off x="6931427" y="311022"/>
            <a:ext cx="29220" cy="4536808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1" name="Conector recto 110">
            <a:extLst>
              <a:ext uri="{FF2B5EF4-FFF2-40B4-BE49-F238E27FC236}">
                <a16:creationId xmlns:a16="http://schemas.microsoft.com/office/drawing/2014/main" id="{8D653243-755B-4206-ACF8-DA12FB28792E}"/>
              </a:ext>
            </a:extLst>
          </p:cNvPr>
          <p:cNvCxnSpPr>
            <a:cxnSpLocks/>
          </p:cNvCxnSpPr>
          <p:nvPr/>
        </p:nvCxnSpPr>
        <p:spPr>
          <a:xfrm>
            <a:off x="5864612" y="293067"/>
            <a:ext cx="28959" cy="4536808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2" name="Conector recto 111">
            <a:extLst>
              <a:ext uri="{FF2B5EF4-FFF2-40B4-BE49-F238E27FC236}">
                <a16:creationId xmlns:a16="http://schemas.microsoft.com/office/drawing/2014/main" id="{42003A89-9813-4592-8EF8-BF19BDFBCEA2}"/>
              </a:ext>
            </a:extLst>
          </p:cNvPr>
          <p:cNvCxnSpPr/>
          <p:nvPr/>
        </p:nvCxnSpPr>
        <p:spPr>
          <a:xfrm>
            <a:off x="6112184" y="301462"/>
            <a:ext cx="29220" cy="4536808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3" name="Conector recto 112">
            <a:extLst>
              <a:ext uri="{FF2B5EF4-FFF2-40B4-BE49-F238E27FC236}">
                <a16:creationId xmlns:a16="http://schemas.microsoft.com/office/drawing/2014/main" id="{01CEFAC3-B753-44A9-84BC-FB2295518001}"/>
              </a:ext>
            </a:extLst>
          </p:cNvPr>
          <p:cNvCxnSpPr>
            <a:cxnSpLocks/>
          </p:cNvCxnSpPr>
          <p:nvPr/>
        </p:nvCxnSpPr>
        <p:spPr>
          <a:xfrm>
            <a:off x="7400257" y="302628"/>
            <a:ext cx="28959" cy="4536808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4" name="Conector recto 113">
            <a:extLst>
              <a:ext uri="{FF2B5EF4-FFF2-40B4-BE49-F238E27FC236}">
                <a16:creationId xmlns:a16="http://schemas.microsoft.com/office/drawing/2014/main" id="{E5A5D7A3-6188-4887-9BB8-9A62F1D23742}"/>
              </a:ext>
            </a:extLst>
          </p:cNvPr>
          <p:cNvCxnSpPr/>
          <p:nvPr/>
        </p:nvCxnSpPr>
        <p:spPr>
          <a:xfrm>
            <a:off x="7609966" y="291523"/>
            <a:ext cx="29220" cy="4536808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0" name="CuadroTexto 119">
            <a:extLst>
              <a:ext uri="{FF2B5EF4-FFF2-40B4-BE49-F238E27FC236}">
                <a16:creationId xmlns:a16="http://schemas.microsoft.com/office/drawing/2014/main" id="{ADB975F5-A8CB-4CB3-AA19-6555528212BE}"/>
              </a:ext>
            </a:extLst>
          </p:cNvPr>
          <p:cNvSpPr txBox="1"/>
          <p:nvPr/>
        </p:nvSpPr>
        <p:spPr>
          <a:xfrm>
            <a:off x="5883104" y="4922638"/>
            <a:ext cx="335519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050" b="1" dirty="0"/>
              <a:t>32</a:t>
            </a:r>
            <a:endParaRPr lang="es-CO" sz="1013" b="1" dirty="0"/>
          </a:p>
        </p:txBody>
      </p:sp>
      <p:sp>
        <p:nvSpPr>
          <p:cNvPr id="121" name="CuadroTexto 120">
            <a:extLst>
              <a:ext uri="{FF2B5EF4-FFF2-40B4-BE49-F238E27FC236}">
                <a16:creationId xmlns:a16="http://schemas.microsoft.com/office/drawing/2014/main" id="{11A63E4F-DE5C-4FF0-9E0F-C6D4CE7814A0}"/>
              </a:ext>
            </a:extLst>
          </p:cNvPr>
          <p:cNvSpPr txBox="1"/>
          <p:nvPr/>
        </p:nvSpPr>
        <p:spPr>
          <a:xfrm>
            <a:off x="7397905" y="4914347"/>
            <a:ext cx="402686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050" b="1" dirty="0"/>
              <a:t>111</a:t>
            </a:r>
            <a:endParaRPr lang="es-CO" sz="1013" b="1" dirty="0"/>
          </a:p>
        </p:txBody>
      </p:sp>
      <p:sp>
        <p:nvSpPr>
          <p:cNvPr id="126" name="CuadroTexto 125">
            <a:extLst>
              <a:ext uri="{FF2B5EF4-FFF2-40B4-BE49-F238E27FC236}">
                <a16:creationId xmlns:a16="http://schemas.microsoft.com/office/drawing/2014/main" id="{78697BCC-AE90-4A1A-8F2C-0E9C812D4BEB}"/>
              </a:ext>
            </a:extLst>
          </p:cNvPr>
          <p:cNvSpPr txBox="1"/>
          <p:nvPr/>
        </p:nvSpPr>
        <p:spPr>
          <a:xfrm>
            <a:off x="8059901" y="4687256"/>
            <a:ext cx="863599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900" b="1" dirty="0">
                <a:solidFill>
                  <a:schemeClr val="bg2">
                    <a:lumMod val="50000"/>
                  </a:schemeClr>
                </a:solidFill>
              </a:rPr>
              <a:t>CUALITATIVO</a:t>
            </a:r>
          </a:p>
        </p:txBody>
      </p:sp>
      <p:sp>
        <p:nvSpPr>
          <p:cNvPr id="127" name="CuadroTexto 126">
            <a:extLst>
              <a:ext uri="{FF2B5EF4-FFF2-40B4-BE49-F238E27FC236}">
                <a16:creationId xmlns:a16="http://schemas.microsoft.com/office/drawing/2014/main" id="{A1210904-A8A6-407F-A641-C18CA76E4899}"/>
              </a:ext>
            </a:extLst>
          </p:cNvPr>
          <p:cNvSpPr txBox="1"/>
          <p:nvPr/>
        </p:nvSpPr>
        <p:spPr>
          <a:xfrm>
            <a:off x="8067763" y="1278734"/>
            <a:ext cx="1003944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900" b="1" dirty="0">
                <a:solidFill>
                  <a:schemeClr val="bg2">
                    <a:lumMod val="50000"/>
                  </a:schemeClr>
                </a:solidFill>
              </a:rPr>
              <a:t>CUANTITATIVO</a:t>
            </a:r>
          </a:p>
        </p:txBody>
      </p:sp>
      <p:sp>
        <p:nvSpPr>
          <p:cNvPr id="128" name="CuadroTexto 127">
            <a:extLst>
              <a:ext uri="{FF2B5EF4-FFF2-40B4-BE49-F238E27FC236}">
                <a16:creationId xmlns:a16="http://schemas.microsoft.com/office/drawing/2014/main" id="{F0AABC99-38A8-4768-9F8C-560D93E42FC2}"/>
              </a:ext>
            </a:extLst>
          </p:cNvPr>
          <p:cNvSpPr txBox="1"/>
          <p:nvPr/>
        </p:nvSpPr>
        <p:spPr>
          <a:xfrm>
            <a:off x="8069816" y="1514397"/>
            <a:ext cx="1003944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900" b="1" dirty="0">
                <a:solidFill>
                  <a:schemeClr val="bg2">
                    <a:lumMod val="50000"/>
                  </a:schemeClr>
                </a:solidFill>
              </a:rPr>
              <a:t>CUANTITATIVO</a:t>
            </a:r>
          </a:p>
        </p:txBody>
      </p:sp>
      <p:sp>
        <p:nvSpPr>
          <p:cNvPr id="129" name="CuadroTexto 128">
            <a:extLst>
              <a:ext uri="{FF2B5EF4-FFF2-40B4-BE49-F238E27FC236}">
                <a16:creationId xmlns:a16="http://schemas.microsoft.com/office/drawing/2014/main" id="{15993DEF-FCEB-4D6A-8A9E-1641818A8176}"/>
              </a:ext>
            </a:extLst>
          </p:cNvPr>
          <p:cNvSpPr txBox="1"/>
          <p:nvPr/>
        </p:nvSpPr>
        <p:spPr>
          <a:xfrm>
            <a:off x="8072460" y="2821508"/>
            <a:ext cx="863599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900" b="1" dirty="0">
                <a:solidFill>
                  <a:schemeClr val="bg2">
                    <a:lumMod val="50000"/>
                  </a:schemeClr>
                </a:solidFill>
              </a:rPr>
              <a:t>CUALITATIVO</a:t>
            </a:r>
          </a:p>
        </p:txBody>
      </p:sp>
      <p:sp>
        <p:nvSpPr>
          <p:cNvPr id="131" name="CuadroTexto 130">
            <a:extLst>
              <a:ext uri="{FF2B5EF4-FFF2-40B4-BE49-F238E27FC236}">
                <a16:creationId xmlns:a16="http://schemas.microsoft.com/office/drawing/2014/main" id="{B6484AEF-FDF5-4429-A6E8-5BC961071C7D}"/>
              </a:ext>
            </a:extLst>
          </p:cNvPr>
          <p:cNvSpPr txBox="1"/>
          <p:nvPr/>
        </p:nvSpPr>
        <p:spPr>
          <a:xfrm>
            <a:off x="8061674" y="4190961"/>
            <a:ext cx="931161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900" b="1" dirty="0">
                <a:solidFill>
                  <a:schemeClr val="bg2">
                    <a:lumMod val="50000"/>
                  </a:schemeClr>
                </a:solidFill>
              </a:rPr>
              <a:t>CUANTITATIVO</a:t>
            </a:r>
          </a:p>
        </p:txBody>
      </p:sp>
      <p:sp>
        <p:nvSpPr>
          <p:cNvPr id="132" name="CuadroTexto 131">
            <a:extLst>
              <a:ext uri="{FF2B5EF4-FFF2-40B4-BE49-F238E27FC236}">
                <a16:creationId xmlns:a16="http://schemas.microsoft.com/office/drawing/2014/main" id="{2AB475D3-1570-4066-AD51-F5002F90EE59}"/>
              </a:ext>
            </a:extLst>
          </p:cNvPr>
          <p:cNvSpPr txBox="1"/>
          <p:nvPr/>
        </p:nvSpPr>
        <p:spPr>
          <a:xfrm>
            <a:off x="8078061" y="203292"/>
            <a:ext cx="863599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900" b="1" dirty="0">
                <a:solidFill>
                  <a:schemeClr val="bg2">
                    <a:lumMod val="50000"/>
                  </a:schemeClr>
                </a:solidFill>
              </a:rPr>
              <a:t>CUALITATIVO</a:t>
            </a:r>
          </a:p>
        </p:txBody>
      </p:sp>
      <p:sp>
        <p:nvSpPr>
          <p:cNvPr id="133" name="CuadroTexto 132">
            <a:extLst>
              <a:ext uri="{FF2B5EF4-FFF2-40B4-BE49-F238E27FC236}">
                <a16:creationId xmlns:a16="http://schemas.microsoft.com/office/drawing/2014/main" id="{C3132D73-63ED-45E6-9835-2EC3A179C11D}"/>
              </a:ext>
            </a:extLst>
          </p:cNvPr>
          <p:cNvSpPr txBox="1"/>
          <p:nvPr/>
        </p:nvSpPr>
        <p:spPr>
          <a:xfrm>
            <a:off x="8074135" y="2125173"/>
            <a:ext cx="863599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900" b="1" dirty="0">
                <a:solidFill>
                  <a:schemeClr val="bg2">
                    <a:lumMod val="50000"/>
                  </a:schemeClr>
                </a:solidFill>
              </a:rPr>
              <a:t>CUALITATIVO</a:t>
            </a:r>
          </a:p>
        </p:txBody>
      </p:sp>
      <p:sp>
        <p:nvSpPr>
          <p:cNvPr id="134" name="CuadroTexto 133">
            <a:extLst>
              <a:ext uri="{FF2B5EF4-FFF2-40B4-BE49-F238E27FC236}">
                <a16:creationId xmlns:a16="http://schemas.microsoft.com/office/drawing/2014/main" id="{23DC385A-FABE-4AF6-9073-751153D708C7}"/>
              </a:ext>
            </a:extLst>
          </p:cNvPr>
          <p:cNvSpPr txBox="1"/>
          <p:nvPr/>
        </p:nvSpPr>
        <p:spPr>
          <a:xfrm>
            <a:off x="8060901" y="3463909"/>
            <a:ext cx="863599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900" b="1" dirty="0">
                <a:solidFill>
                  <a:schemeClr val="bg2">
                    <a:lumMod val="50000"/>
                  </a:schemeClr>
                </a:solidFill>
              </a:rPr>
              <a:t>MIXTO</a:t>
            </a:r>
          </a:p>
        </p:txBody>
      </p:sp>
      <p:sp>
        <p:nvSpPr>
          <p:cNvPr id="135" name="CuadroTexto 134">
            <a:extLst>
              <a:ext uri="{FF2B5EF4-FFF2-40B4-BE49-F238E27FC236}">
                <a16:creationId xmlns:a16="http://schemas.microsoft.com/office/drawing/2014/main" id="{CFBA9310-12EB-4114-B052-2DDF4A2852F7}"/>
              </a:ext>
            </a:extLst>
          </p:cNvPr>
          <p:cNvSpPr txBox="1"/>
          <p:nvPr/>
        </p:nvSpPr>
        <p:spPr>
          <a:xfrm>
            <a:off x="8068295" y="3038690"/>
            <a:ext cx="863599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900" b="1" dirty="0">
                <a:solidFill>
                  <a:schemeClr val="bg2">
                    <a:lumMod val="50000"/>
                  </a:schemeClr>
                </a:solidFill>
              </a:rPr>
              <a:t>MIXTO</a:t>
            </a:r>
          </a:p>
        </p:txBody>
      </p:sp>
      <p:sp>
        <p:nvSpPr>
          <p:cNvPr id="136" name="CuadroTexto 135">
            <a:extLst>
              <a:ext uri="{FF2B5EF4-FFF2-40B4-BE49-F238E27FC236}">
                <a16:creationId xmlns:a16="http://schemas.microsoft.com/office/drawing/2014/main" id="{45C40206-8DC9-4E65-8D39-FCB87482BCF9}"/>
              </a:ext>
            </a:extLst>
          </p:cNvPr>
          <p:cNvSpPr txBox="1"/>
          <p:nvPr/>
        </p:nvSpPr>
        <p:spPr>
          <a:xfrm>
            <a:off x="8078482" y="2593312"/>
            <a:ext cx="863599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900" b="1" dirty="0">
                <a:solidFill>
                  <a:schemeClr val="bg2">
                    <a:lumMod val="50000"/>
                  </a:schemeClr>
                </a:solidFill>
              </a:rPr>
              <a:t>CUALITATIVO</a:t>
            </a:r>
          </a:p>
        </p:txBody>
      </p:sp>
      <p:sp>
        <p:nvSpPr>
          <p:cNvPr id="137" name="CuadroTexto 136">
            <a:extLst>
              <a:ext uri="{FF2B5EF4-FFF2-40B4-BE49-F238E27FC236}">
                <a16:creationId xmlns:a16="http://schemas.microsoft.com/office/drawing/2014/main" id="{06A4E2EF-5B35-4F1E-96BA-6EB5EFC7D7E7}"/>
              </a:ext>
            </a:extLst>
          </p:cNvPr>
          <p:cNvSpPr txBox="1"/>
          <p:nvPr/>
        </p:nvSpPr>
        <p:spPr>
          <a:xfrm>
            <a:off x="8065589" y="1924554"/>
            <a:ext cx="863599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900" b="1" dirty="0">
                <a:solidFill>
                  <a:schemeClr val="bg2">
                    <a:lumMod val="50000"/>
                  </a:schemeClr>
                </a:solidFill>
              </a:rPr>
              <a:t>CUALITATIVO</a:t>
            </a:r>
          </a:p>
        </p:txBody>
      </p:sp>
      <p:sp>
        <p:nvSpPr>
          <p:cNvPr id="138" name="CuadroTexto 137">
            <a:extLst>
              <a:ext uri="{FF2B5EF4-FFF2-40B4-BE49-F238E27FC236}">
                <a16:creationId xmlns:a16="http://schemas.microsoft.com/office/drawing/2014/main" id="{751AFDFC-CB9F-4F04-960F-6E2D78B7E8F2}"/>
              </a:ext>
            </a:extLst>
          </p:cNvPr>
          <p:cNvSpPr txBox="1"/>
          <p:nvPr/>
        </p:nvSpPr>
        <p:spPr>
          <a:xfrm>
            <a:off x="8062927" y="3278168"/>
            <a:ext cx="863599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900" b="1" dirty="0">
                <a:solidFill>
                  <a:schemeClr val="bg2">
                    <a:lumMod val="50000"/>
                  </a:schemeClr>
                </a:solidFill>
              </a:rPr>
              <a:t>CUALITATIVO</a:t>
            </a:r>
          </a:p>
        </p:txBody>
      </p:sp>
      <p:sp>
        <p:nvSpPr>
          <p:cNvPr id="139" name="CuadroTexto 138">
            <a:extLst>
              <a:ext uri="{FF2B5EF4-FFF2-40B4-BE49-F238E27FC236}">
                <a16:creationId xmlns:a16="http://schemas.microsoft.com/office/drawing/2014/main" id="{237384B0-2599-455D-AB73-08941BE29DBD}"/>
              </a:ext>
            </a:extLst>
          </p:cNvPr>
          <p:cNvSpPr txBox="1"/>
          <p:nvPr/>
        </p:nvSpPr>
        <p:spPr>
          <a:xfrm>
            <a:off x="8076841" y="2364652"/>
            <a:ext cx="863599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900" b="1" dirty="0">
                <a:solidFill>
                  <a:schemeClr val="bg2">
                    <a:lumMod val="50000"/>
                  </a:schemeClr>
                </a:solidFill>
              </a:rPr>
              <a:t>CUALITATIVO</a:t>
            </a:r>
          </a:p>
        </p:txBody>
      </p:sp>
      <p:sp>
        <p:nvSpPr>
          <p:cNvPr id="206" name="CuadroTexto 205">
            <a:extLst>
              <a:ext uri="{FF2B5EF4-FFF2-40B4-BE49-F238E27FC236}">
                <a16:creationId xmlns:a16="http://schemas.microsoft.com/office/drawing/2014/main" id="{5E9F8FBE-7B2B-44AA-B126-1415C45C8500}"/>
              </a:ext>
            </a:extLst>
          </p:cNvPr>
          <p:cNvSpPr txBox="1"/>
          <p:nvPr/>
        </p:nvSpPr>
        <p:spPr>
          <a:xfrm>
            <a:off x="8065589" y="1041053"/>
            <a:ext cx="863599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900" b="1" dirty="0">
                <a:solidFill>
                  <a:schemeClr val="bg2">
                    <a:lumMod val="50000"/>
                  </a:schemeClr>
                </a:solidFill>
              </a:rPr>
              <a:t>CUALITATIVO</a:t>
            </a:r>
          </a:p>
        </p:txBody>
      </p:sp>
      <p:sp>
        <p:nvSpPr>
          <p:cNvPr id="208" name="CuadroTexto 207">
            <a:extLst>
              <a:ext uri="{FF2B5EF4-FFF2-40B4-BE49-F238E27FC236}">
                <a16:creationId xmlns:a16="http://schemas.microsoft.com/office/drawing/2014/main" id="{8CE3B26E-4B74-4FDA-A5BF-8F7DC8405F62}"/>
              </a:ext>
            </a:extLst>
          </p:cNvPr>
          <p:cNvSpPr txBox="1"/>
          <p:nvPr/>
        </p:nvSpPr>
        <p:spPr>
          <a:xfrm>
            <a:off x="8066939" y="1704391"/>
            <a:ext cx="863599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900" b="1" dirty="0">
                <a:solidFill>
                  <a:schemeClr val="bg2">
                    <a:lumMod val="50000"/>
                  </a:schemeClr>
                </a:solidFill>
              </a:rPr>
              <a:t>CUALITATIVO</a:t>
            </a:r>
          </a:p>
        </p:txBody>
      </p:sp>
      <p:sp>
        <p:nvSpPr>
          <p:cNvPr id="209" name="CuadroTexto 208">
            <a:extLst>
              <a:ext uri="{FF2B5EF4-FFF2-40B4-BE49-F238E27FC236}">
                <a16:creationId xmlns:a16="http://schemas.microsoft.com/office/drawing/2014/main" id="{F004BE1E-AD14-4FF8-9792-98C2098B905B}"/>
              </a:ext>
            </a:extLst>
          </p:cNvPr>
          <p:cNvSpPr txBox="1"/>
          <p:nvPr/>
        </p:nvSpPr>
        <p:spPr>
          <a:xfrm>
            <a:off x="8078362" y="813627"/>
            <a:ext cx="863599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900" b="1" dirty="0">
                <a:solidFill>
                  <a:schemeClr val="bg2">
                    <a:lumMod val="50000"/>
                  </a:schemeClr>
                </a:solidFill>
              </a:rPr>
              <a:t>CUALITATIVO</a:t>
            </a:r>
          </a:p>
        </p:txBody>
      </p:sp>
      <p:sp>
        <p:nvSpPr>
          <p:cNvPr id="210" name="CuadroTexto 209">
            <a:extLst>
              <a:ext uri="{FF2B5EF4-FFF2-40B4-BE49-F238E27FC236}">
                <a16:creationId xmlns:a16="http://schemas.microsoft.com/office/drawing/2014/main" id="{56BF6798-BE87-478D-8C20-600BCB61EE34}"/>
              </a:ext>
            </a:extLst>
          </p:cNvPr>
          <p:cNvSpPr txBox="1"/>
          <p:nvPr/>
        </p:nvSpPr>
        <p:spPr>
          <a:xfrm>
            <a:off x="8083621" y="619293"/>
            <a:ext cx="863599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900" b="1" dirty="0">
                <a:solidFill>
                  <a:schemeClr val="bg2">
                    <a:lumMod val="50000"/>
                  </a:schemeClr>
                </a:solidFill>
              </a:rPr>
              <a:t>MIXTO</a:t>
            </a:r>
          </a:p>
        </p:txBody>
      </p:sp>
      <p:sp>
        <p:nvSpPr>
          <p:cNvPr id="211" name="CuadroTexto 210">
            <a:extLst>
              <a:ext uri="{FF2B5EF4-FFF2-40B4-BE49-F238E27FC236}">
                <a16:creationId xmlns:a16="http://schemas.microsoft.com/office/drawing/2014/main" id="{324574EC-574A-429C-92AB-8593A4130418}"/>
              </a:ext>
            </a:extLst>
          </p:cNvPr>
          <p:cNvSpPr txBox="1"/>
          <p:nvPr/>
        </p:nvSpPr>
        <p:spPr>
          <a:xfrm>
            <a:off x="8083621" y="418583"/>
            <a:ext cx="863599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900" b="1" dirty="0">
                <a:solidFill>
                  <a:schemeClr val="bg2">
                    <a:lumMod val="50000"/>
                  </a:schemeClr>
                </a:solidFill>
              </a:rPr>
              <a:t>MIXTO</a:t>
            </a:r>
          </a:p>
        </p:txBody>
      </p:sp>
      <p:sp>
        <p:nvSpPr>
          <p:cNvPr id="212" name="CuadroTexto 211">
            <a:extLst>
              <a:ext uri="{FF2B5EF4-FFF2-40B4-BE49-F238E27FC236}">
                <a16:creationId xmlns:a16="http://schemas.microsoft.com/office/drawing/2014/main" id="{E0453B26-4285-4E28-A3A2-E8A79382BD29}"/>
              </a:ext>
            </a:extLst>
          </p:cNvPr>
          <p:cNvSpPr txBox="1"/>
          <p:nvPr/>
        </p:nvSpPr>
        <p:spPr>
          <a:xfrm>
            <a:off x="8061674" y="4420057"/>
            <a:ext cx="1027125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900" b="1" dirty="0">
                <a:solidFill>
                  <a:schemeClr val="bg2">
                    <a:lumMod val="50000"/>
                  </a:schemeClr>
                </a:solidFill>
              </a:rPr>
              <a:t>CUANTITATIVO</a:t>
            </a:r>
          </a:p>
        </p:txBody>
      </p:sp>
      <p:sp>
        <p:nvSpPr>
          <p:cNvPr id="213" name="CuadroTexto 212">
            <a:extLst>
              <a:ext uri="{FF2B5EF4-FFF2-40B4-BE49-F238E27FC236}">
                <a16:creationId xmlns:a16="http://schemas.microsoft.com/office/drawing/2014/main" id="{7EC8D098-F343-4FED-94A2-6B4EC2F25346}"/>
              </a:ext>
            </a:extLst>
          </p:cNvPr>
          <p:cNvSpPr txBox="1"/>
          <p:nvPr/>
        </p:nvSpPr>
        <p:spPr>
          <a:xfrm>
            <a:off x="8069414" y="3717617"/>
            <a:ext cx="863599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900" b="1" dirty="0">
                <a:solidFill>
                  <a:schemeClr val="bg2">
                    <a:lumMod val="50000"/>
                  </a:schemeClr>
                </a:solidFill>
              </a:rPr>
              <a:t>MIXTO</a:t>
            </a:r>
          </a:p>
        </p:txBody>
      </p:sp>
      <p:sp>
        <p:nvSpPr>
          <p:cNvPr id="214" name="CuadroTexto 213">
            <a:extLst>
              <a:ext uri="{FF2B5EF4-FFF2-40B4-BE49-F238E27FC236}">
                <a16:creationId xmlns:a16="http://schemas.microsoft.com/office/drawing/2014/main" id="{2055FC17-4201-46C3-B11B-8A20733306C3}"/>
              </a:ext>
            </a:extLst>
          </p:cNvPr>
          <p:cNvSpPr txBox="1"/>
          <p:nvPr/>
        </p:nvSpPr>
        <p:spPr>
          <a:xfrm>
            <a:off x="8069414" y="3948173"/>
            <a:ext cx="863599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900" b="1" dirty="0">
                <a:solidFill>
                  <a:schemeClr val="bg2">
                    <a:lumMod val="50000"/>
                  </a:schemeClr>
                </a:solidFill>
              </a:rPr>
              <a:t>MIXTO</a:t>
            </a:r>
          </a:p>
        </p:txBody>
      </p:sp>
      <p:sp>
        <p:nvSpPr>
          <p:cNvPr id="122" name="CuadroTexto 121">
            <a:extLst>
              <a:ext uri="{FF2B5EF4-FFF2-40B4-BE49-F238E27FC236}">
                <a16:creationId xmlns:a16="http://schemas.microsoft.com/office/drawing/2014/main" id="{2425A832-FA00-42FB-9014-685262293E47}"/>
              </a:ext>
            </a:extLst>
          </p:cNvPr>
          <p:cNvSpPr txBox="1"/>
          <p:nvPr/>
        </p:nvSpPr>
        <p:spPr>
          <a:xfrm>
            <a:off x="8136376" y="16664"/>
            <a:ext cx="941919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900" b="1" dirty="0"/>
              <a:t>MEDICIÓN</a:t>
            </a:r>
          </a:p>
        </p:txBody>
      </p:sp>
    </p:spTree>
    <p:extLst>
      <p:ext uri="{BB962C8B-B14F-4D97-AF65-F5344CB8AC3E}">
        <p14:creationId xmlns:p14="http://schemas.microsoft.com/office/powerpoint/2010/main" val="36819096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757D964-C7B6-4C33-97D5-811F2A46F85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CO" dirty="0"/>
              <a:t>INDICADORES FÉNIX ASOCIADOS A LA PE 2021-2024</a:t>
            </a:r>
          </a:p>
        </p:txBody>
      </p:sp>
      <p:graphicFrame>
        <p:nvGraphicFramePr>
          <p:cNvPr id="9" name="Tabla 8">
            <a:extLst>
              <a:ext uri="{FF2B5EF4-FFF2-40B4-BE49-F238E27FC236}">
                <a16:creationId xmlns:a16="http://schemas.microsoft.com/office/drawing/2014/main" id="{6F6FE668-8827-49E1-90A3-27C9436A7C4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24637436"/>
              </p:ext>
            </p:extLst>
          </p:nvPr>
        </p:nvGraphicFramePr>
        <p:xfrm>
          <a:off x="1137684" y="925033"/>
          <a:ext cx="7421525" cy="3449258"/>
        </p:xfrm>
        <a:graphic>
          <a:graphicData uri="http://schemas.openxmlformats.org/drawingml/2006/table">
            <a:tbl>
              <a:tblPr/>
              <a:tblGrid>
                <a:gridCol w="6071963">
                  <a:extLst>
                    <a:ext uri="{9D8B030D-6E8A-4147-A177-3AD203B41FA5}">
                      <a16:colId xmlns:a16="http://schemas.microsoft.com/office/drawing/2014/main" val="2051380561"/>
                    </a:ext>
                  </a:extLst>
                </a:gridCol>
                <a:gridCol w="1349562">
                  <a:extLst>
                    <a:ext uri="{9D8B030D-6E8A-4147-A177-3AD203B41FA5}">
                      <a16:colId xmlns:a16="http://schemas.microsoft.com/office/drawing/2014/main" val="2940340021"/>
                    </a:ext>
                  </a:extLst>
                </a:gridCol>
              </a:tblGrid>
              <a:tr h="325870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OBJETIVO ESTRATÉGICO Y ESTRATEGIA</a:t>
                      </a:r>
                    </a:p>
                  </a:txBody>
                  <a:tcPr marL="5674" marR="5674" marT="56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INDICADORES FÉNIX VINCULADOS</a:t>
                      </a:r>
                    </a:p>
                  </a:txBody>
                  <a:tcPr marL="5674" marR="5674" marT="56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76429366"/>
                  </a:ext>
                </a:extLst>
              </a:tr>
              <a:tr h="165913">
                <a:tc>
                  <a:txBody>
                    <a:bodyPr/>
                    <a:lstStyle/>
                    <a:p>
                      <a:pPr algn="l" fontAlgn="b"/>
                      <a:r>
                        <a:rPr lang="es-E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 OPTIMIZAR LOS PROCESOS INTERNOS DE LA EPS-S</a:t>
                      </a:r>
                    </a:p>
                  </a:txBody>
                  <a:tcPr marL="5674" marR="5674" marT="56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Indicadores Jurídicos</a:t>
                      </a:r>
                    </a:p>
                  </a:txBody>
                  <a:tcPr marL="5674" marR="5674" marT="56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31759944"/>
                  </a:ext>
                </a:extLst>
              </a:tr>
              <a:tr h="165913">
                <a:tc>
                  <a:txBody>
                    <a:bodyPr/>
                    <a:lstStyle/>
                    <a:p>
                      <a:pPr algn="l" fontAlgn="b"/>
                      <a:r>
                        <a:rPr lang="es-E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Fortalecimiento proceso tutelas y políticas daño antijurídico</a:t>
                      </a:r>
                    </a:p>
                  </a:txBody>
                  <a:tcPr marL="5674" marR="5674" marT="56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3097916969"/>
                  </a:ext>
                </a:extLst>
              </a:tr>
              <a:tr h="165913">
                <a:tc>
                  <a:txBody>
                    <a:bodyPr/>
                    <a:lstStyle/>
                    <a:p>
                      <a:pPr algn="l" fontAlgn="b"/>
                      <a:r>
                        <a:rPr lang="es-E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 Incrementar la fidelización y satisfacción de los usuarios.</a:t>
                      </a:r>
                    </a:p>
                  </a:txBody>
                  <a:tcPr marL="5674" marR="5674" marT="56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5">
                  <a:txBody>
                    <a:bodyPr/>
                    <a:lstStyle/>
                    <a:p>
                      <a:pPr algn="ctr" fontAlgn="ctr"/>
                      <a:r>
                        <a:rPr lang="es-CO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Indicadores PQRD</a:t>
                      </a:r>
                    </a:p>
                  </a:txBody>
                  <a:tcPr marL="5674" marR="5674" marT="56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41629690"/>
                  </a:ext>
                </a:extLst>
              </a:tr>
              <a:tr h="165913">
                <a:tc>
                  <a:txBody>
                    <a:bodyPr/>
                    <a:lstStyle/>
                    <a:p>
                      <a:pPr algn="l" fontAlgn="b"/>
                      <a:r>
                        <a:rPr lang="es-E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Actualizar el Modelo De Atención Al Usuario</a:t>
                      </a:r>
                    </a:p>
                  </a:txBody>
                  <a:tcPr marL="5674" marR="5674" marT="56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02591974"/>
                  </a:ext>
                </a:extLst>
              </a:tr>
              <a:tr h="165913">
                <a:tc>
                  <a:txBody>
                    <a:bodyPr/>
                    <a:lstStyle/>
                    <a:p>
                      <a:pPr algn="l" fontAlgn="b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Conocer al Usuario – Generar confianza al usuario</a:t>
                      </a:r>
                    </a:p>
                  </a:txBody>
                  <a:tcPr marL="5674" marR="5674" marT="56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8257189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b"/>
                      <a:r>
                        <a:rPr lang="es-E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Fortalecer la Atención Humanizada – Mantenerse en contacto con el usuario y su familia</a:t>
                      </a:r>
                    </a:p>
                  </a:txBody>
                  <a:tcPr marL="5674" marR="5674" marT="56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1813352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b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Fortalecer Los Canales De Comunicación e Información</a:t>
                      </a:r>
                    </a:p>
                  </a:txBody>
                  <a:tcPr marL="5674" marR="5674" marT="56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73522396"/>
                  </a:ext>
                </a:extLst>
              </a:tr>
              <a:tr h="165913">
                <a:tc>
                  <a:txBody>
                    <a:bodyPr/>
                    <a:lstStyle/>
                    <a:p>
                      <a:pPr algn="l" fontAlgn="b"/>
                      <a:r>
                        <a:rPr lang="es-E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 LOGRAR LA SOSTENIBILIDAD FINANCIERA</a:t>
                      </a:r>
                    </a:p>
                  </a:txBody>
                  <a:tcPr marL="5674" marR="5674" marT="56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6">
                  <a:txBody>
                    <a:bodyPr/>
                    <a:lstStyle/>
                    <a:p>
                      <a:pPr algn="ctr" fontAlgn="ctr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Indicadores Componente Financiero</a:t>
                      </a:r>
                    </a:p>
                  </a:txBody>
                  <a:tcPr marL="5674" marR="5674" marT="56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23297390"/>
                  </a:ext>
                </a:extLst>
              </a:tr>
              <a:tr h="165913">
                <a:tc>
                  <a:txBody>
                    <a:bodyPr/>
                    <a:lstStyle/>
                    <a:p>
                      <a:pPr algn="l" fontAlgn="b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Aumentar el ingreso de la EPS</a:t>
                      </a:r>
                    </a:p>
                  </a:txBody>
                  <a:tcPr marL="5674" marR="5674" marT="56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72055948"/>
                  </a:ext>
                </a:extLst>
              </a:tr>
              <a:tr h="165913">
                <a:tc>
                  <a:txBody>
                    <a:bodyPr/>
                    <a:lstStyle/>
                    <a:p>
                      <a:pPr algn="l" fontAlgn="b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Gestión Administrativa que aporta a la optimización de Recursos y al Clima Organizcional</a:t>
                      </a:r>
                    </a:p>
                  </a:txBody>
                  <a:tcPr marL="5674" marR="5674" marT="56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98874014"/>
                  </a:ext>
                </a:extLst>
              </a:tr>
              <a:tr h="165913">
                <a:tc>
                  <a:txBody>
                    <a:bodyPr/>
                    <a:lstStyle/>
                    <a:p>
                      <a:pPr algn="l" fontAlgn="b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Optimizar el control del costo médico</a:t>
                      </a:r>
                    </a:p>
                  </a:txBody>
                  <a:tcPr marL="5674" marR="5674" marT="56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88796046"/>
                  </a:ext>
                </a:extLst>
              </a:tr>
              <a:tr h="165913">
                <a:tc>
                  <a:txBody>
                    <a:bodyPr/>
                    <a:lstStyle/>
                    <a:p>
                      <a:pPr algn="l" fontAlgn="b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Optimizar el gasto administrativo</a:t>
                      </a:r>
                    </a:p>
                  </a:txBody>
                  <a:tcPr marL="5674" marR="5674" marT="56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59531078"/>
                  </a:ext>
                </a:extLst>
              </a:tr>
              <a:tr h="165913">
                <a:tc>
                  <a:txBody>
                    <a:bodyPr/>
                    <a:lstStyle/>
                    <a:p>
                      <a:pPr algn="l" fontAlgn="b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Optimizar proceso de cuentas médicas</a:t>
                      </a:r>
                    </a:p>
                  </a:txBody>
                  <a:tcPr marL="5674" marR="5674" marT="56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76412467"/>
                  </a:ext>
                </a:extLst>
              </a:tr>
              <a:tr h="165913">
                <a:tc>
                  <a:txBody>
                    <a:bodyPr/>
                    <a:lstStyle/>
                    <a:p>
                      <a:pPr algn="l" fontAlgn="b"/>
                      <a:r>
                        <a:rPr lang="es-E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9. Mejorar el estado de salud de la población objeto de la EPS</a:t>
                      </a:r>
                    </a:p>
                  </a:txBody>
                  <a:tcPr marL="5674" marR="5674" marT="56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Indicadores Componente Técnico Científico</a:t>
                      </a:r>
                    </a:p>
                  </a:txBody>
                  <a:tcPr marL="5674" marR="5674" marT="56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59717846"/>
                  </a:ext>
                </a:extLst>
              </a:tr>
              <a:tr h="325870">
                <a:tc>
                  <a:txBody>
                    <a:bodyPr/>
                    <a:lstStyle/>
                    <a:p>
                      <a:pPr algn="l" fontAlgn="b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Caracterizar a la pobliación afiliada a Capital Salud, identificando de manera oportuna su riesgo en salud con el fin de tomar las acciones pertinentes.</a:t>
                      </a:r>
                    </a:p>
                  </a:txBody>
                  <a:tcPr marL="5674" marR="5674" marT="56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46049693"/>
                  </a:ext>
                </a:extLst>
              </a:tr>
              <a:tr h="325870">
                <a:tc>
                  <a:txBody>
                    <a:bodyPr/>
                    <a:lstStyle/>
                    <a:p>
                      <a:pPr algn="l" fontAlgn="b"/>
                      <a:r>
                        <a:rPr lang="es-E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Gestionar el Riesgo en Salud de los Afiliados (Rediseño de Cohortes), centrado en la salud individual, comunitaria y colectiva</a:t>
                      </a:r>
                    </a:p>
                  </a:txBody>
                  <a:tcPr marL="5674" marR="5674" marT="56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7726346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9898188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lecha: hacia abajo 3">
            <a:hlinkClick r:id="rId3" action="ppaction://hlinksldjump"/>
            <a:extLst>
              <a:ext uri="{FF2B5EF4-FFF2-40B4-BE49-F238E27FC236}">
                <a16:creationId xmlns:a16="http://schemas.microsoft.com/office/drawing/2014/main" id="{5D1FD2B1-E497-4F01-A034-B8183154D8AF}"/>
              </a:ext>
            </a:extLst>
          </p:cNvPr>
          <p:cNvSpPr/>
          <p:nvPr/>
        </p:nvSpPr>
        <p:spPr>
          <a:xfrm rot="5400000">
            <a:off x="8597900" y="4936768"/>
            <a:ext cx="160366" cy="27503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pic>
        <p:nvPicPr>
          <p:cNvPr id="11" name="Imagen 10">
            <a:extLst>
              <a:ext uri="{FF2B5EF4-FFF2-40B4-BE49-F238E27FC236}">
                <a16:creationId xmlns:a16="http://schemas.microsoft.com/office/drawing/2014/main" id="{46206B9A-2F24-40AD-88AF-268637049FE3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48571" t="30271" r="34836" b="30052"/>
          <a:stretch/>
        </p:blipFill>
        <p:spPr>
          <a:xfrm>
            <a:off x="204164" y="1076295"/>
            <a:ext cx="2274809" cy="3058182"/>
          </a:xfrm>
          <a:prstGeom prst="rect">
            <a:avLst/>
          </a:prstGeom>
        </p:spPr>
      </p:pic>
      <p:sp>
        <p:nvSpPr>
          <p:cNvPr id="13" name="CuadroTexto 12">
            <a:extLst>
              <a:ext uri="{FF2B5EF4-FFF2-40B4-BE49-F238E27FC236}">
                <a16:creationId xmlns:a16="http://schemas.microsoft.com/office/drawing/2014/main" id="{68D7D5A8-A1E7-4E10-BF28-2856B4FFF01D}"/>
              </a:ext>
            </a:extLst>
          </p:cNvPr>
          <p:cNvSpPr txBox="1"/>
          <p:nvPr/>
        </p:nvSpPr>
        <p:spPr>
          <a:xfrm>
            <a:off x="2301470" y="565952"/>
            <a:ext cx="37074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000" b="1" dirty="0"/>
              <a:t>Escala de 25% 50% 75% 100%</a:t>
            </a:r>
            <a:endParaRPr lang="es-CO" sz="2000" b="1" dirty="0"/>
          </a:p>
        </p:txBody>
      </p:sp>
      <p:sp>
        <p:nvSpPr>
          <p:cNvPr id="110" name="CuadroTexto 109">
            <a:extLst>
              <a:ext uri="{FF2B5EF4-FFF2-40B4-BE49-F238E27FC236}">
                <a16:creationId xmlns:a16="http://schemas.microsoft.com/office/drawing/2014/main" id="{C4B8AF55-8622-4714-8B1F-8B8EEBF14868}"/>
              </a:ext>
            </a:extLst>
          </p:cNvPr>
          <p:cNvSpPr txBox="1"/>
          <p:nvPr/>
        </p:nvSpPr>
        <p:spPr>
          <a:xfrm>
            <a:off x="6465008" y="1520494"/>
            <a:ext cx="19834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800" dirty="0"/>
              <a:t>0 -%    -       60 %</a:t>
            </a:r>
            <a:endParaRPr lang="es-CO" sz="1800" dirty="0"/>
          </a:p>
        </p:txBody>
      </p:sp>
      <p:sp>
        <p:nvSpPr>
          <p:cNvPr id="111" name="CuadroTexto 110">
            <a:extLst>
              <a:ext uri="{FF2B5EF4-FFF2-40B4-BE49-F238E27FC236}">
                <a16:creationId xmlns:a16="http://schemas.microsoft.com/office/drawing/2014/main" id="{CF3142A0-05B3-411A-BD71-C1F2CC15E2B1}"/>
              </a:ext>
            </a:extLst>
          </p:cNvPr>
          <p:cNvSpPr txBox="1"/>
          <p:nvPr/>
        </p:nvSpPr>
        <p:spPr>
          <a:xfrm>
            <a:off x="6319404" y="2338241"/>
            <a:ext cx="21290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800" dirty="0"/>
              <a:t>60,1 -%    -      84,9 %</a:t>
            </a:r>
            <a:endParaRPr lang="es-CO" sz="1800" dirty="0"/>
          </a:p>
        </p:txBody>
      </p:sp>
      <p:sp>
        <p:nvSpPr>
          <p:cNvPr id="112" name="CuadroTexto 111">
            <a:extLst>
              <a:ext uri="{FF2B5EF4-FFF2-40B4-BE49-F238E27FC236}">
                <a16:creationId xmlns:a16="http://schemas.microsoft.com/office/drawing/2014/main" id="{A59F12E5-DEA4-4801-BB36-CAF77B16F376}"/>
              </a:ext>
            </a:extLst>
          </p:cNvPr>
          <p:cNvSpPr txBox="1"/>
          <p:nvPr/>
        </p:nvSpPr>
        <p:spPr>
          <a:xfrm>
            <a:off x="6388017" y="3408513"/>
            <a:ext cx="21374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800" dirty="0"/>
              <a:t>85 -%    -      100 %</a:t>
            </a:r>
            <a:endParaRPr lang="es-CO" sz="1800" dirty="0"/>
          </a:p>
        </p:txBody>
      </p:sp>
      <p:sp>
        <p:nvSpPr>
          <p:cNvPr id="113" name="CuadroTexto 112">
            <a:extLst>
              <a:ext uri="{FF2B5EF4-FFF2-40B4-BE49-F238E27FC236}">
                <a16:creationId xmlns:a16="http://schemas.microsoft.com/office/drawing/2014/main" id="{85F6DC37-2730-4B7F-9950-0ACDACD75D86}"/>
              </a:ext>
            </a:extLst>
          </p:cNvPr>
          <p:cNvSpPr txBox="1"/>
          <p:nvPr/>
        </p:nvSpPr>
        <p:spPr>
          <a:xfrm>
            <a:off x="6131916" y="580879"/>
            <a:ext cx="26496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400" b="1" dirty="0"/>
              <a:t>Escala de 1 a 100</a:t>
            </a:r>
            <a:endParaRPr lang="es-CO" sz="2400" b="1" dirty="0"/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9BC2CEDE-FFDF-4525-9146-08305F494B31}"/>
              </a:ext>
            </a:extLst>
          </p:cNvPr>
          <p:cNvSpPr txBox="1"/>
          <p:nvPr/>
        </p:nvSpPr>
        <p:spPr>
          <a:xfrm>
            <a:off x="4983982" y="131255"/>
            <a:ext cx="20498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800" b="1" dirty="0"/>
              <a:t>EQUIVALENCIA </a:t>
            </a:r>
            <a:endParaRPr lang="es-CO" sz="1800" b="1" dirty="0"/>
          </a:p>
        </p:txBody>
      </p:sp>
      <p:sp>
        <p:nvSpPr>
          <p:cNvPr id="16" name="CuadroTexto 15">
            <a:extLst>
              <a:ext uri="{FF2B5EF4-FFF2-40B4-BE49-F238E27FC236}">
                <a16:creationId xmlns:a16="http://schemas.microsoft.com/office/drawing/2014/main" id="{5B76389B-A578-46C6-B364-6C4801A33B54}"/>
              </a:ext>
            </a:extLst>
          </p:cNvPr>
          <p:cNvSpPr txBox="1"/>
          <p:nvPr/>
        </p:nvSpPr>
        <p:spPr>
          <a:xfrm>
            <a:off x="2781078" y="1394297"/>
            <a:ext cx="2274809" cy="738664"/>
          </a:xfrm>
          <a:prstGeom prst="rect">
            <a:avLst/>
          </a:prstGeom>
          <a:noFill/>
          <a:ln>
            <a:solidFill>
              <a:srgbClr val="FF0000"/>
            </a:solidFill>
            <a:prstDash val="dash"/>
          </a:ln>
        </p:spPr>
        <p:txBody>
          <a:bodyPr wrap="square">
            <a:spAutoFit/>
          </a:bodyPr>
          <a:lstStyle/>
          <a:p>
            <a:pPr algn="ctr"/>
            <a:r>
              <a:rPr lang="es-CO" sz="1050" dirty="0"/>
              <a:t>25%	0.00%	14.90%</a:t>
            </a:r>
          </a:p>
          <a:p>
            <a:pPr algn="ctr"/>
            <a:r>
              <a:rPr lang="es-CO" sz="1050" dirty="0"/>
              <a:t>50%	0.00%	29.80%</a:t>
            </a:r>
          </a:p>
          <a:p>
            <a:pPr algn="ctr"/>
            <a:r>
              <a:rPr lang="es-CO" sz="1050" dirty="0"/>
              <a:t>75%	0.00%	44.70%</a:t>
            </a:r>
          </a:p>
          <a:p>
            <a:pPr algn="ctr"/>
            <a:r>
              <a:rPr lang="es-CO" sz="1050" dirty="0"/>
              <a:t>100%	0.00%	59.60%</a:t>
            </a:r>
          </a:p>
        </p:txBody>
      </p:sp>
      <p:sp>
        <p:nvSpPr>
          <p:cNvPr id="19" name="CuadroTexto 18">
            <a:extLst>
              <a:ext uri="{FF2B5EF4-FFF2-40B4-BE49-F238E27FC236}">
                <a16:creationId xmlns:a16="http://schemas.microsoft.com/office/drawing/2014/main" id="{48676159-401D-4B29-9E5D-AC67BC4B9008}"/>
              </a:ext>
            </a:extLst>
          </p:cNvPr>
          <p:cNvSpPr txBox="1"/>
          <p:nvPr/>
        </p:nvSpPr>
        <p:spPr>
          <a:xfrm>
            <a:off x="2781078" y="2250368"/>
            <a:ext cx="2274809" cy="738664"/>
          </a:xfrm>
          <a:prstGeom prst="rect">
            <a:avLst/>
          </a:prstGeom>
          <a:noFill/>
          <a:ln>
            <a:solidFill>
              <a:srgbClr val="FFFF00"/>
            </a:solidFill>
            <a:prstDash val="dash"/>
          </a:ln>
        </p:spPr>
        <p:txBody>
          <a:bodyPr wrap="square">
            <a:spAutoFit/>
          </a:bodyPr>
          <a:lstStyle/>
          <a:p>
            <a:pPr algn="ctr"/>
            <a:r>
              <a:rPr lang="es-CO" sz="1050" dirty="0"/>
              <a:t>25%	15.00%	20.90%</a:t>
            </a:r>
          </a:p>
          <a:p>
            <a:pPr algn="ctr"/>
            <a:r>
              <a:rPr lang="es-CO" sz="1050" dirty="0"/>
              <a:t>50%	30.00%	41.80%</a:t>
            </a:r>
          </a:p>
          <a:p>
            <a:pPr algn="ctr"/>
            <a:r>
              <a:rPr lang="es-CO" sz="1050" dirty="0"/>
              <a:t>75%	45.00%	62.70%</a:t>
            </a:r>
          </a:p>
          <a:p>
            <a:pPr algn="ctr"/>
            <a:r>
              <a:rPr lang="es-CO" sz="1050" dirty="0"/>
              <a:t>100%	60.00%	83.60%</a:t>
            </a:r>
          </a:p>
        </p:txBody>
      </p:sp>
      <p:sp>
        <p:nvSpPr>
          <p:cNvPr id="22" name="CuadroTexto 21">
            <a:extLst>
              <a:ext uri="{FF2B5EF4-FFF2-40B4-BE49-F238E27FC236}">
                <a16:creationId xmlns:a16="http://schemas.microsoft.com/office/drawing/2014/main" id="{B17DC0AC-845B-4B86-9C28-9D0065892605}"/>
              </a:ext>
            </a:extLst>
          </p:cNvPr>
          <p:cNvSpPr txBox="1"/>
          <p:nvPr/>
        </p:nvSpPr>
        <p:spPr>
          <a:xfrm>
            <a:off x="2797558" y="3223847"/>
            <a:ext cx="2274809" cy="738664"/>
          </a:xfrm>
          <a:prstGeom prst="rect">
            <a:avLst/>
          </a:prstGeom>
          <a:noFill/>
          <a:ln>
            <a:solidFill>
              <a:schemeClr val="accent6"/>
            </a:solidFill>
            <a:prstDash val="dash"/>
          </a:ln>
        </p:spPr>
        <p:txBody>
          <a:bodyPr wrap="square">
            <a:spAutoFit/>
          </a:bodyPr>
          <a:lstStyle/>
          <a:p>
            <a:pPr algn="ctr"/>
            <a:r>
              <a:rPr lang="es-CO" sz="1050" dirty="0"/>
              <a:t>25%	21.00%	25.00%</a:t>
            </a:r>
          </a:p>
          <a:p>
            <a:pPr algn="ctr"/>
            <a:r>
              <a:rPr lang="es-CO" sz="1050" dirty="0"/>
              <a:t>50%	42.00%	50.00%</a:t>
            </a:r>
          </a:p>
          <a:p>
            <a:pPr algn="ctr"/>
            <a:r>
              <a:rPr lang="es-CO" sz="1050" dirty="0"/>
              <a:t>75%	63.00%	75.00%</a:t>
            </a:r>
          </a:p>
          <a:p>
            <a:pPr algn="ctr"/>
            <a:r>
              <a:rPr lang="es-CO" sz="1050" dirty="0"/>
              <a:t>100%	84.00%	100.00%</a:t>
            </a:r>
          </a:p>
        </p:txBody>
      </p:sp>
    </p:spTree>
    <p:extLst>
      <p:ext uri="{BB962C8B-B14F-4D97-AF65-F5344CB8AC3E}">
        <p14:creationId xmlns:p14="http://schemas.microsoft.com/office/powerpoint/2010/main" val="307672477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a 3">
            <a:extLst>
              <a:ext uri="{FF2B5EF4-FFF2-40B4-BE49-F238E27FC236}">
                <a16:creationId xmlns:a16="http://schemas.microsoft.com/office/drawing/2014/main" id="{F28369B8-32D2-4432-8BD5-071649479CC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96813372"/>
              </p:ext>
            </p:extLst>
          </p:nvPr>
        </p:nvGraphicFramePr>
        <p:xfrm>
          <a:off x="170821" y="1332439"/>
          <a:ext cx="3975879" cy="2900969"/>
        </p:xfrm>
        <a:graphic>
          <a:graphicData uri="http://schemas.openxmlformats.org/drawingml/2006/table">
            <a:tbl>
              <a:tblPr/>
              <a:tblGrid>
                <a:gridCol w="687382">
                  <a:extLst>
                    <a:ext uri="{9D8B030D-6E8A-4147-A177-3AD203B41FA5}">
                      <a16:colId xmlns:a16="http://schemas.microsoft.com/office/drawing/2014/main" val="3223762681"/>
                    </a:ext>
                  </a:extLst>
                </a:gridCol>
                <a:gridCol w="749871">
                  <a:extLst>
                    <a:ext uri="{9D8B030D-6E8A-4147-A177-3AD203B41FA5}">
                      <a16:colId xmlns:a16="http://schemas.microsoft.com/office/drawing/2014/main" val="3376627848"/>
                    </a:ext>
                  </a:extLst>
                </a:gridCol>
                <a:gridCol w="785021">
                  <a:extLst>
                    <a:ext uri="{9D8B030D-6E8A-4147-A177-3AD203B41FA5}">
                      <a16:colId xmlns:a16="http://schemas.microsoft.com/office/drawing/2014/main" val="776383029"/>
                    </a:ext>
                  </a:extLst>
                </a:gridCol>
                <a:gridCol w="785021">
                  <a:extLst>
                    <a:ext uri="{9D8B030D-6E8A-4147-A177-3AD203B41FA5}">
                      <a16:colId xmlns:a16="http://schemas.microsoft.com/office/drawing/2014/main" val="711470951"/>
                    </a:ext>
                  </a:extLst>
                </a:gridCol>
                <a:gridCol w="968584">
                  <a:extLst>
                    <a:ext uri="{9D8B030D-6E8A-4147-A177-3AD203B41FA5}">
                      <a16:colId xmlns:a16="http://schemas.microsoft.com/office/drawing/2014/main" val="3183652145"/>
                    </a:ext>
                  </a:extLst>
                </a:gridCol>
              </a:tblGrid>
              <a:tr h="621637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>
                          <a:solidFill>
                            <a:srgbClr val="FFFFFF"/>
                          </a:solidFill>
                          <a:effectLst/>
                          <a:latin typeface="Calibri Light" panose="020F0302020204030204" pitchFamily="34" charset="0"/>
                        </a:rPr>
                        <a:t>Dirección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>
                          <a:solidFill>
                            <a:srgbClr val="FFFFFF"/>
                          </a:solidFill>
                          <a:effectLst/>
                          <a:latin typeface="Calibri Light" panose="020F0302020204030204" pitchFamily="34" charset="0"/>
                        </a:rPr>
                        <a:t>Resultados</a:t>
                      </a:r>
                      <a:br>
                        <a:rPr lang="es-CO" sz="1000" b="0" i="0" u="none" strike="noStrike">
                          <a:solidFill>
                            <a:srgbClr val="FFFFFF"/>
                          </a:solidFill>
                          <a:effectLst/>
                          <a:latin typeface="Calibri Light" panose="020F0302020204030204" pitchFamily="34" charset="0"/>
                        </a:rPr>
                      </a:br>
                      <a:r>
                        <a:rPr lang="es-CO" sz="1000" b="0" i="0" u="none" strike="noStrike">
                          <a:solidFill>
                            <a:srgbClr val="FFFFFF"/>
                          </a:solidFill>
                          <a:effectLst/>
                          <a:latin typeface="Calibri Light" panose="020F0302020204030204" pitchFamily="34" charset="0"/>
                        </a:rPr>
                        <a:t> I trimestre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>
                          <a:solidFill>
                            <a:srgbClr val="FFFFFF"/>
                          </a:solidFill>
                          <a:effectLst/>
                          <a:latin typeface="Calibri Light" panose="020F0302020204030204" pitchFamily="34" charset="0"/>
                        </a:rPr>
                        <a:t>Resultados</a:t>
                      </a:r>
                      <a:br>
                        <a:rPr lang="es-CO" sz="1000" b="0" i="0" u="none" strike="noStrike">
                          <a:solidFill>
                            <a:srgbClr val="FFFFFF"/>
                          </a:solidFill>
                          <a:effectLst/>
                          <a:latin typeface="Calibri Light" panose="020F0302020204030204" pitchFamily="34" charset="0"/>
                        </a:rPr>
                      </a:br>
                      <a:r>
                        <a:rPr lang="es-CO" sz="1000" b="0" i="0" u="none" strike="noStrike">
                          <a:solidFill>
                            <a:srgbClr val="FFFFFF"/>
                          </a:solidFill>
                          <a:effectLst/>
                          <a:latin typeface="Calibri Light" panose="020F0302020204030204" pitchFamily="34" charset="0"/>
                        </a:rPr>
                        <a:t> II trimestre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>
                          <a:solidFill>
                            <a:srgbClr val="FFFFFF"/>
                          </a:solidFill>
                          <a:effectLst/>
                          <a:latin typeface="Calibri Light" panose="020F0302020204030204" pitchFamily="34" charset="0"/>
                        </a:rPr>
                        <a:t>Resultados</a:t>
                      </a:r>
                      <a:br>
                        <a:rPr lang="es-CO" sz="1000" b="0" i="0" u="none" strike="noStrike">
                          <a:solidFill>
                            <a:srgbClr val="FFFFFF"/>
                          </a:solidFill>
                          <a:effectLst/>
                          <a:latin typeface="Calibri Light" panose="020F0302020204030204" pitchFamily="34" charset="0"/>
                        </a:rPr>
                      </a:br>
                      <a:r>
                        <a:rPr lang="es-CO" sz="1000" b="0" i="0" u="none" strike="noStrike">
                          <a:solidFill>
                            <a:srgbClr val="FFFFFF"/>
                          </a:solidFill>
                          <a:effectLst/>
                          <a:latin typeface="Calibri Light" panose="020F0302020204030204" pitchFamily="34" charset="0"/>
                        </a:rPr>
                        <a:t> III trimestre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>
                          <a:solidFill>
                            <a:srgbClr val="FFFFFF"/>
                          </a:solidFill>
                          <a:effectLst/>
                          <a:latin typeface="Calibri Light" panose="020F0302020204030204" pitchFamily="34" charset="0"/>
                        </a:rPr>
                        <a:t>Porcentaje de Cumplimiento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72C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66815106"/>
                  </a:ext>
                </a:extLst>
              </a:tr>
              <a:tr h="207212">
                <a:tc>
                  <a:txBody>
                    <a:bodyPr/>
                    <a:lstStyle/>
                    <a:p>
                      <a:pPr algn="l" fontAlgn="b"/>
                      <a:r>
                        <a:rPr lang="es-CO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DME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17.98%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41.07%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64.98%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03686600"/>
                  </a:ext>
                </a:extLst>
              </a:tr>
              <a:tr h="207212">
                <a:tc>
                  <a:txBody>
                    <a:bodyPr/>
                    <a:lstStyle/>
                    <a:p>
                      <a:pPr algn="l" fontAlgn="b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DOP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18.25%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40.68%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67.78%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85963256"/>
                  </a:ext>
                </a:extLst>
              </a:tr>
              <a:tr h="207212">
                <a:tc>
                  <a:txBody>
                    <a:bodyPr/>
                    <a:lstStyle/>
                    <a:p>
                      <a:pPr algn="l" fontAlgn="b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DAU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17.08%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41.76%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69.14%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04673930"/>
                  </a:ext>
                </a:extLst>
              </a:tr>
              <a:tr h="207212">
                <a:tc>
                  <a:txBody>
                    <a:bodyPr/>
                    <a:lstStyle/>
                    <a:p>
                      <a:pPr algn="l" fontAlgn="b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DAF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21.63%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45.64%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67.89%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76964967"/>
                  </a:ext>
                </a:extLst>
              </a:tr>
              <a:tr h="207212">
                <a:tc>
                  <a:txBody>
                    <a:bodyPr/>
                    <a:lstStyle/>
                    <a:p>
                      <a:pPr algn="l" fontAlgn="b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DTH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22.66%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48.46%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75.00%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61409717"/>
                  </a:ext>
                </a:extLst>
              </a:tr>
              <a:tr h="207212">
                <a:tc>
                  <a:txBody>
                    <a:bodyPr/>
                    <a:lstStyle/>
                    <a:p>
                      <a:pPr algn="l" fontAlgn="b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DTE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16.74%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42.86%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75.00%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2922103"/>
                  </a:ext>
                </a:extLst>
              </a:tr>
              <a:tr h="207212">
                <a:tc>
                  <a:txBody>
                    <a:bodyPr/>
                    <a:lstStyle/>
                    <a:p>
                      <a:pPr algn="l" fontAlgn="b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DJU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22.18%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40.13%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69.00%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2854744"/>
                  </a:ext>
                </a:extLst>
              </a:tr>
              <a:tr h="207212">
                <a:tc>
                  <a:txBody>
                    <a:bodyPr/>
                    <a:lstStyle/>
                    <a:p>
                      <a:pPr algn="l" fontAlgn="b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OCI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23.00%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47.50%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66.56%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63382717"/>
                  </a:ext>
                </a:extLst>
              </a:tr>
              <a:tr h="207212">
                <a:tc>
                  <a:txBody>
                    <a:bodyPr/>
                    <a:lstStyle/>
                    <a:p>
                      <a:pPr algn="l" fontAlgn="b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DEP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19.82%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44.78%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70.38%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82258007"/>
                  </a:ext>
                </a:extLst>
              </a:tr>
              <a:tr h="207212">
                <a:tc>
                  <a:txBody>
                    <a:bodyPr/>
                    <a:lstStyle/>
                    <a:p>
                      <a:pPr algn="l" fontAlgn="b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OGR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24.00%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48.00%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65.00%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25261042"/>
                  </a:ext>
                </a:extLst>
              </a:tr>
              <a:tr h="207212">
                <a:tc>
                  <a:txBody>
                    <a:bodyPr/>
                    <a:lstStyle/>
                    <a:p>
                      <a:pPr algn="l" fontAlgn="b"/>
                      <a:r>
                        <a:rPr lang="es-CO" sz="1000" b="0" i="0" u="none" strike="noStrike">
                          <a:solidFill>
                            <a:srgbClr val="FFFFFF"/>
                          </a:solidFill>
                          <a:effectLst/>
                          <a:latin typeface="Calibri Light" panose="020F0302020204030204" pitchFamily="34" charset="0"/>
                        </a:rPr>
                        <a:t>Promedio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000" b="0" i="0" u="none" strike="noStrike">
                          <a:solidFill>
                            <a:srgbClr val="FFFFFF"/>
                          </a:solidFill>
                          <a:effectLst/>
                          <a:latin typeface="Calibri Light" panose="020F0302020204030204" pitchFamily="34" charset="0"/>
                        </a:rPr>
                        <a:t>20.33%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000" b="0" i="0" u="none" strike="noStrike">
                          <a:solidFill>
                            <a:srgbClr val="FFFFFF"/>
                          </a:solidFill>
                          <a:effectLst/>
                          <a:latin typeface="Calibri Light" panose="020F0302020204030204" pitchFamily="34" charset="0"/>
                        </a:rPr>
                        <a:t>44.09%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000" b="0" i="0" u="none" strike="noStrike">
                          <a:solidFill>
                            <a:srgbClr val="FFFFFF"/>
                          </a:solidFill>
                          <a:effectLst/>
                          <a:latin typeface="Calibri Light" panose="020F0302020204030204" pitchFamily="34" charset="0"/>
                        </a:rPr>
                        <a:t>69.07%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000" b="0" i="0" u="none" strike="noStrike" dirty="0">
                          <a:solidFill>
                            <a:srgbClr val="FFFFFF"/>
                          </a:solidFill>
                          <a:effectLst/>
                          <a:latin typeface="Calibri Light" panose="020F03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72C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07424252"/>
                  </a:ext>
                </a:extLst>
              </a:tr>
            </a:tbl>
          </a:graphicData>
        </a:graphic>
      </p:graphicFrame>
      <p:sp>
        <p:nvSpPr>
          <p:cNvPr id="61" name="TextBox 80">
            <a:extLst>
              <a:ext uri="{FF2B5EF4-FFF2-40B4-BE49-F238E27FC236}">
                <a16:creationId xmlns:a16="http://schemas.microsoft.com/office/drawing/2014/main" id="{D3FE1E1E-0806-4E34-8B5B-9ED5518E496F}"/>
              </a:ext>
            </a:extLst>
          </p:cNvPr>
          <p:cNvSpPr txBox="1"/>
          <p:nvPr/>
        </p:nvSpPr>
        <p:spPr>
          <a:xfrm>
            <a:off x="170821" y="28936"/>
            <a:ext cx="8487543" cy="315469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txBody>
          <a:bodyPr wrap="square" lIns="34289" tIns="34289" rIns="34289" bIns="34289" numCol="1" anchor="b">
            <a:spAutoFit/>
          </a:bodyPr>
          <a:lstStyle>
            <a:defPPr>
              <a:defRPr lang="fr-FR"/>
            </a:defPPr>
            <a:lvl1pPr algn="r">
              <a:defRPr b="1">
                <a:solidFill>
                  <a:srgbClr val="595959"/>
                </a:solidFill>
                <a:latin typeface="+mj-lt"/>
              </a:defRPr>
            </a:lvl1pPr>
          </a:lstStyle>
          <a:p>
            <a:pPr algn="ctr"/>
            <a:r>
              <a:rPr lang="es-ES" sz="1600" dirty="0">
                <a:latin typeface="Arial Narrow" panose="020B0606020202030204" pitchFamily="34" charset="0"/>
                <a:cs typeface="Arial" panose="020B0604020202020204" pitchFamily="34" charset="0"/>
              </a:rPr>
              <a:t>Avance y cumplimiento de los compromisos de las Direcciones  Asociados a la alineación Estratégica</a:t>
            </a:r>
          </a:p>
        </p:txBody>
      </p:sp>
      <p:sp>
        <p:nvSpPr>
          <p:cNvPr id="67" name="Shape 273">
            <a:hlinkClick r:id="" action="ppaction://noaction"/>
            <a:extLst>
              <a:ext uri="{FF2B5EF4-FFF2-40B4-BE49-F238E27FC236}">
                <a16:creationId xmlns:a16="http://schemas.microsoft.com/office/drawing/2014/main" id="{156874C1-9D35-49F8-994F-0673B7704F32}"/>
              </a:ext>
            </a:extLst>
          </p:cNvPr>
          <p:cNvSpPr/>
          <p:nvPr/>
        </p:nvSpPr>
        <p:spPr>
          <a:xfrm>
            <a:off x="8718384" y="553"/>
            <a:ext cx="404074" cy="488930"/>
          </a:xfrm>
          <a:prstGeom prst="rect">
            <a:avLst/>
          </a:prstGeom>
          <a:solidFill>
            <a:srgbClr val="F39C12"/>
          </a:solidFill>
          <a:ln w="12700" cap="flat">
            <a:noFill/>
            <a:miter lim="400000"/>
          </a:ln>
          <a:effectLst/>
        </p:spPr>
        <p:txBody>
          <a:bodyPr wrap="square" lIns="34289" tIns="34289" rIns="34289" bIns="34289" numCol="1" anchor="ctr">
            <a:noAutofit/>
          </a:bodyPr>
          <a:lstStyle/>
          <a:p>
            <a:pPr algn="ctr">
              <a:defRPr>
                <a:solidFill>
                  <a:srgbClr val="FFFFFF"/>
                </a:solidFill>
              </a:defRPr>
            </a:pPr>
            <a:r>
              <a:rPr lang="en-US" sz="2000" b="1" kern="0" dirty="0">
                <a:solidFill>
                  <a:srgbClr val="FFFFFF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02</a:t>
            </a:r>
            <a:endParaRPr sz="2000" b="1" kern="0" dirty="0">
              <a:solidFill>
                <a:srgbClr val="FFFFFF"/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sp>
        <p:nvSpPr>
          <p:cNvPr id="52" name="Título 1">
            <a:extLst>
              <a:ext uri="{FF2B5EF4-FFF2-40B4-BE49-F238E27FC236}">
                <a16:creationId xmlns:a16="http://schemas.microsoft.com/office/drawing/2014/main" id="{BC258BE4-6BE0-470F-BA43-99F73A65E898}"/>
              </a:ext>
            </a:extLst>
          </p:cNvPr>
          <p:cNvSpPr txBox="1">
            <a:spLocks/>
          </p:cNvSpPr>
          <p:nvPr/>
        </p:nvSpPr>
        <p:spPr>
          <a:xfrm>
            <a:off x="1115447" y="604719"/>
            <a:ext cx="6870022" cy="43827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2400" b="1" dirty="0">
                <a:solidFill>
                  <a:srgbClr val="595959"/>
                </a:solidFill>
                <a:latin typeface="Arial Narrow" panose="020B0606020202030204" pitchFamily="34" charset="0"/>
                <a:ea typeface="+mn-ea"/>
              </a:rPr>
              <a:t>RESULTADOS POR DIRECCIÓN TRIMESTRE 3</a:t>
            </a:r>
          </a:p>
          <a:p>
            <a:endParaRPr lang="es-CO" sz="2400" b="1" dirty="0">
              <a:solidFill>
                <a:srgbClr val="595959"/>
              </a:solidFill>
              <a:latin typeface="Arial Narrow" panose="020B0606020202030204" pitchFamily="34" charset="0"/>
              <a:ea typeface="+mn-ea"/>
            </a:endParaRPr>
          </a:p>
        </p:txBody>
      </p:sp>
      <p:sp>
        <p:nvSpPr>
          <p:cNvPr id="17" name="CuadroTexto 16">
            <a:extLst>
              <a:ext uri="{FF2B5EF4-FFF2-40B4-BE49-F238E27FC236}">
                <a16:creationId xmlns:a16="http://schemas.microsoft.com/office/drawing/2014/main" id="{8702F448-0AD5-471B-9320-F1AD034572A8}"/>
              </a:ext>
            </a:extLst>
          </p:cNvPr>
          <p:cNvSpPr txBox="1"/>
          <p:nvPr/>
        </p:nvSpPr>
        <p:spPr>
          <a:xfrm>
            <a:off x="6912994" y="519771"/>
            <a:ext cx="137689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dirty="0"/>
              <a:t>69,53%</a:t>
            </a:r>
            <a:endParaRPr lang="es-CO" sz="2800" dirty="0"/>
          </a:p>
        </p:txBody>
      </p:sp>
      <p:sp>
        <p:nvSpPr>
          <p:cNvPr id="39" name="Elipse 38">
            <a:extLst>
              <a:ext uri="{FF2B5EF4-FFF2-40B4-BE49-F238E27FC236}">
                <a16:creationId xmlns:a16="http://schemas.microsoft.com/office/drawing/2014/main" id="{1629E29E-0360-4FBA-85C1-688C087EF050}"/>
              </a:ext>
            </a:extLst>
          </p:cNvPr>
          <p:cNvSpPr/>
          <p:nvPr/>
        </p:nvSpPr>
        <p:spPr>
          <a:xfrm>
            <a:off x="3518062" y="1959016"/>
            <a:ext cx="182697" cy="165287"/>
          </a:xfrm>
          <a:prstGeom prst="ellipse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40" name="Elipse 39">
            <a:extLst>
              <a:ext uri="{FF2B5EF4-FFF2-40B4-BE49-F238E27FC236}">
                <a16:creationId xmlns:a16="http://schemas.microsoft.com/office/drawing/2014/main" id="{EBBF680F-0E5F-443A-8757-094CA20271E1}"/>
              </a:ext>
            </a:extLst>
          </p:cNvPr>
          <p:cNvSpPr/>
          <p:nvPr/>
        </p:nvSpPr>
        <p:spPr>
          <a:xfrm>
            <a:off x="3528695" y="2176050"/>
            <a:ext cx="182697" cy="165287"/>
          </a:xfrm>
          <a:prstGeom prst="ellipse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41" name="Elipse 40">
            <a:extLst>
              <a:ext uri="{FF2B5EF4-FFF2-40B4-BE49-F238E27FC236}">
                <a16:creationId xmlns:a16="http://schemas.microsoft.com/office/drawing/2014/main" id="{E39C290B-2B15-4EF9-93B6-FB367F678136}"/>
              </a:ext>
            </a:extLst>
          </p:cNvPr>
          <p:cNvSpPr/>
          <p:nvPr/>
        </p:nvSpPr>
        <p:spPr>
          <a:xfrm>
            <a:off x="3528695" y="2393084"/>
            <a:ext cx="182697" cy="165287"/>
          </a:xfrm>
          <a:prstGeom prst="ellipse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graphicFrame>
        <p:nvGraphicFramePr>
          <p:cNvPr id="21" name="Gráfico 20">
            <a:extLst>
              <a:ext uri="{FF2B5EF4-FFF2-40B4-BE49-F238E27FC236}">
                <a16:creationId xmlns:a16="http://schemas.microsoft.com/office/drawing/2014/main" id="{93451A61-172F-42E1-8F2C-3EC83EC4876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43389577"/>
              </p:ext>
            </p:extLst>
          </p:nvPr>
        </p:nvGraphicFramePr>
        <p:xfrm>
          <a:off x="4414592" y="1391565"/>
          <a:ext cx="4187908" cy="28524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3" name="Elipse 22">
            <a:extLst>
              <a:ext uri="{FF2B5EF4-FFF2-40B4-BE49-F238E27FC236}">
                <a16:creationId xmlns:a16="http://schemas.microsoft.com/office/drawing/2014/main" id="{6F7EB03C-1763-4A90-B58F-BDA2516964BF}"/>
              </a:ext>
            </a:extLst>
          </p:cNvPr>
          <p:cNvSpPr/>
          <p:nvPr/>
        </p:nvSpPr>
        <p:spPr>
          <a:xfrm>
            <a:off x="3532235" y="2598648"/>
            <a:ext cx="182697" cy="165287"/>
          </a:xfrm>
          <a:prstGeom prst="ellipse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24" name="Elipse 23">
            <a:extLst>
              <a:ext uri="{FF2B5EF4-FFF2-40B4-BE49-F238E27FC236}">
                <a16:creationId xmlns:a16="http://schemas.microsoft.com/office/drawing/2014/main" id="{F03C5EF2-6768-4DB6-8D92-711A79EEB891}"/>
              </a:ext>
            </a:extLst>
          </p:cNvPr>
          <p:cNvSpPr/>
          <p:nvPr/>
        </p:nvSpPr>
        <p:spPr>
          <a:xfrm>
            <a:off x="3528695" y="2801086"/>
            <a:ext cx="182697" cy="165287"/>
          </a:xfrm>
          <a:prstGeom prst="ellipse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25" name="Elipse 24">
            <a:extLst>
              <a:ext uri="{FF2B5EF4-FFF2-40B4-BE49-F238E27FC236}">
                <a16:creationId xmlns:a16="http://schemas.microsoft.com/office/drawing/2014/main" id="{0BEC2B58-7E98-4C1C-AD93-78B850D92044}"/>
              </a:ext>
            </a:extLst>
          </p:cNvPr>
          <p:cNvSpPr/>
          <p:nvPr/>
        </p:nvSpPr>
        <p:spPr>
          <a:xfrm>
            <a:off x="3528695" y="3019539"/>
            <a:ext cx="182697" cy="165287"/>
          </a:xfrm>
          <a:prstGeom prst="ellipse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26" name="Elipse 25">
            <a:extLst>
              <a:ext uri="{FF2B5EF4-FFF2-40B4-BE49-F238E27FC236}">
                <a16:creationId xmlns:a16="http://schemas.microsoft.com/office/drawing/2014/main" id="{A05A52F5-A2ED-44AE-86B1-8F1056D4FA63}"/>
              </a:ext>
            </a:extLst>
          </p:cNvPr>
          <p:cNvSpPr/>
          <p:nvPr/>
        </p:nvSpPr>
        <p:spPr>
          <a:xfrm>
            <a:off x="3525155" y="3221977"/>
            <a:ext cx="182697" cy="165287"/>
          </a:xfrm>
          <a:prstGeom prst="ellipse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27" name="Elipse 26">
            <a:extLst>
              <a:ext uri="{FF2B5EF4-FFF2-40B4-BE49-F238E27FC236}">
                <a16:creationId xmlns:a16="http://schemas.microsoft.com/office/drawing/2014/main" id="{97B62DE6-AD72-4384-BEC3-722626E46523}"/>
              </a:ext>
            </a:extLst>
          </p:cNvPr>
          <p:cNvSpPr/>
          <p:nvPr/>
        </p:nvSpPr>
        <p:spPr>
          <a:xfrm>
            <a:off x="3532235" y="3439011"/>
            <a:ext cx="182697" cy="165287"/>
          </a:xfrm>
          <a:prstGeom prst="ellipse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28" name="Elipse 27">
            <a:extLst>
              <a:ext uri="{FF2B5EF4-FFF2-40B4-BE49-F238E27FC236}">
                <a16:creationId xmlns:a16="http://schemas.microsoft.com/office/drawing/2014/main" id="{07C1CD69-CE3D-4D4E-82DF-73682E361335}"/>
              </a:ext>
            </a:extLst>
          </p:cNvPr>
          <p:cNvSpPr/>
          <p:nvPr/>
        </p:nvSpPr>
        <p:spPr>
          <a:xfrm>
            <a:off x="3528695" y="3641449"/>
            <a:ext cx="182697" cy="165287"/>
          </a:xfrm>
          <a:prstGeom prst="ellipse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29" name="Elipse 28">
            <a:extLst>
              <a:ext uri="{FF2B5EF4-FFF2-40B4-BE49-F238E27FC236}">
                <a16:creationId xmlns:a16="http://schemas.microsoft.com/office/drawing/2014/main" id="{5F207F29-70F4-441A-AE93-53DDD677A766}"/>
              </a:ext>
            </a:extLst>
          </p:cNvPr>
          <p:cNvSpPr/>
          <p:nvPr/>
        </p:nvSpPr>
        <p:spPr>
          <a:xfrm>
            <a:off x="3532235" y="3843887"/>
            <a:ext cx="182697" cy="165287"/>
          </a:xfrm>
          <a:prstGeom prst="ellipse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08596363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>
            <a:extLst>
              <a:ext uri="{FF2B5EF4-FFF2-40B4-BE49-F238E27FC236}">
                <a16:creationId xmlns:a16="http://schemas.microsoft.com/office/drawing/2014/main" id="{D9941452-3B24-41DD-A282-7C33974D34F9}"/>
              </a:ext>
            </a:extLst>
          </p:cNvPr>
          <p:cNvSpPr/>
          <p:nvPr/>
        </p:nvSpPr>
        <p:spPr>
          <a:xfrm>
            <a:off x="3125056" y="4156561"/>
            <a:ext cx="6018944" cy="79061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61" name="TextBox 80">
            <a:extLst>
              <a:ext uri="{FF2B5EF4-FFF2-40B4-BE49-F238E27FC236}">
                <a16:creationId xmlns:a16="http://schemas.microsoft.com/office/drawing/2014/main" id="{D3FE1E1E-0806-4E34-8B5B-9ED5518E496F}"/>
              </a:ext>
            </a:extLst>
          </p:cNvPr>
          <p:cNvSpPr txBox="1"/>
          <p:nvPr/>
        </p:nvSpPr>
        <p:spPr>
          <a:xfrm>
            <a:off x="170821" y="28936"/>
            <a:ext cx="8487543" cy="315469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txBody>
          <a:bodyPr wrap="square" lIns="34289" tIns="34289" rIns="34289" bIns="34289" numCol="1" anchor="b">
            <a:spAutoFit/>
          </a:bodyPr>
          <a:lstStyle>
            <a:defPPr>
              <a:defRPr lang="fr-FR"/>
            </a:defPPr>
            <a:lvl1pPr algn="r">
              <a:defRPr b="1">
                <a:solidFill>
                  <a:srgbClr val="595959"/>
                </a:solidFill>
                <a:latin typeface="+mj-lt"/>
              </a:defRPr>
            </a:lvl1pPr>
          </a:lstStyle>
          <a:p>
            <a:pPr algn="ctr"/>
            <a:r>
              <a:rPr lang="es-ES" sz="1600" dirty="0">
                <a:latin typeface="Arial Narrow" panose="020B0606020202030204" pitchFamily="34" charset="0"/>
                <a:cs typeface="Arial" panose="020B0604020202020204" pitchFamily="34" charset="0"/>
              </a:rPr>
              <a:t>Avance y cumplimiento de los compromisos de las Direcciones  Asociados a la alineación Estratégica</a:t>
            </a:r>
          </a:p>
        </p:txBody>
      </p:sp>
      <p:sp>
        <p:nvSpPr>
          <p:cNvPr id="67" name="Shape 273">
            <a:hlinkClick r:id="" action="ppaction://noaction"/>
            <a:extLst>
              <a:ext uri="{FF2B5EF4-FFF2-40B4-BE49-F238E27FC236}">
                <a16:creationId xmlns:a16="http://schemas.microsoft.com/office/drawing/2014/main" id="{156874C1-9D35-49F8-994F-0673B7704F32}"/>
              </a:ext>
            </a:extLst>
          </p:cNvPr>
          <p:cNvSpPr/>
          <p:nvPr/>
        </p:nvSpPr>
        <p:spPr>
          <a:xfrm>
            <a:off x="8718384" y="553"/>
            <a:ext cx="404074" cy="488930"/>
          </a:xfrm>
          <a:prstGeom prst="rect">
            <a:avLst/>
          </a:prstGeom>
          <a:solidFill>
            <a:srgbClr val="F39C12"/>
          </a:solidFill>
          <a:ln w="12700" cap="flat">
            <a:noFill/>
            <a:miter lim="400000"/>
          </a:ln>
          <a:effectLst/>
        </p:spPr>
        <p:txBody>
          <a:bodyPr wrap="square" lIns="34289" tIns="34289" rIns="34289" bIns="34289" numCol="1" anchor="ctr">
            <a:noAutofit/>
          </a:bodyPr>
          <a:lstStyle/>
          <a:p>
            <a:pPr algn="ctr">
              <a:defRPr>
                <a:solidFill>
                  <a:srgbClr val="FFFFFF"/>
                </a:solidFill>
              </a:defRPr>
            </a:pPr>
            <a:r>
              <a:rPr lang="en-US" sz="2000" b="1" kern="0" dirty="0">
                <a:solidFill>
                  <a:srgbClr val="FFFFFF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02</a:t>
            </a:r>
            <a:endParaRPr sz="2000" b="1" kern="0" dirty="0">
              <a:solidFill>
                <a:srgbClr val="FFFFFF"/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sp>
        <p:nvSpPr>
          <p:cNvPr id="68" name="Forma libre: forma 67">
            <a:extLst>
              <a:ext uri="{FF2B5EF4-FFF2-40B4-BE49-F238E27FC236}">
                <a16:creationId xmlns:a16="http://schemas.microsoft.com/office/drawing/2014/main" id="{BFE10D2D-F424-4295-B0CD-78B4E569F5DE}"/>
              </a:ext>
            </a:extLst>
          </p:cNvPr>
          <p:cNvSpPr/>
          <p:nvPr/>
        </p:nvSpPr>
        <p:spPr>
          <a:xfrm>
            <a:off x="3084802" y="1347696"/>
            <a:ext cx="4310073" cy="298121"/>
          </a:xfrm>
          <a:custGeom>
            <a:avLst/>
            <a:gdLst>
              <a:gd name="connsiteX0" fmla="*/ 0 w 1022257"/>
              <a:gd name="connsiteY0" fmla="*/ 29806 h 298058"/>
              <a:gd name="connsiteX1" fmla="*/ 29806 w 1022257"/>
              <a:gd name="connsiteY1" fmla="*/ 0 h 298058"/>
              <a:gd name="connsiteX2" fmla="*/ 992451 w 1022257"/>
              <a:gd name="connsiteY2" fmla="*/ 0 h 298058"/>
              <a:gd name="connsiteX3" fmla="*/ 1022257 w 1022257"/>
              <a:gd name="connsiteY3" fmla="*/ 29806 h 298058"/>
              <a:gd name="connsiteX4" fmla="*/ 1022257 w 1022257"/>
              <a:gd name="connsiteY4" fmla="*/ 268252 h 298058"/>
              <a:gd name="connsiteX5" fmla="*/ 992451 w 1022257"/>
              <a:gd name="connsiteY5" fmla="*/ 298058 h 298058"/>
              <a:gd name="connsiteX6" fmla="*/ 29806 w 1022257"/>
              <a:gd name="connsiteY6" fmla="*/ 298058 h 298058"/>
              <a:gd name="connsiteX7" fmla="*/ 0 w 1022257"/>
              <a:gd name="connsiteY7" fmla="*/ 268252 h 298058"/>
              <a:gd name="connsiteX8" fmla="*/ 0 w 1022257"/>
              <a:gd name="connsiteY8" fmla="*/ 29806 h 2980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22257" h="298058">
                <a:moveTo>
                  <a:pt x="0" y="29806"/>
                </a:moveTo>
                <a:cubicBezTo>
                  <a:pt x="0" y="13345"/>
                  <a:pt x="13345" y="0"/>
                  <a:pt x="29806" y="0"/>
                </a:cubicBezTo>
                <a:lnTo>
                  <a:pt x="992451" y="0"/>
                </a:lnTo>
                <a:cubicBezTo>
                  <a:pt x="1008912" y="0"/>
                  <a:pt x="1022257" y="13345"/>
                  <a:pt x="1022257" y="29806"/>
                </a:cubicBezTo>
                <a:lnTo>
                  <a:pt x="1022257" y="268252"/>
                </a:lnTo>
                <a:cubicBezTo>
                  <a:pt x="1022257" y="284713"/>
                  <a:pt x="1008912" y="298058"/>
                  <a:pt x="992451" y="298058"/>
                </a:cubicBezTo>
                <a:lnTo>
                  <a:pt x="29806" y="298058"/>
                </a:lnTo>
                <a:cubicBezTo>
                  <a:pt x="13345" y="298058"/>
                  <a:pt x="0" y="284713"/>
                  <a:pt x="0" y="268252"/>
                </a:cubicBezTo>
                <a:lnTo>
                  <a:pt x="0" y="29806"/>
                </a:lnTo>
                <a:close/>
              </a:path>
            </a:pathLst>
          </a:custGeom>
          <a:solidFill>
            <a:schemeClr val="accent6">
              <a:lumMod val="40000"/>
              <a:lumOff val="60000"/>
              <a:alpha val="90000"/>
            </a:schemeClr>
          </a:solidFill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23693" tIns="17978" rIns="23693" bIns="17978" numCol="1" spcCol="1270" anchor="ctr" anchorCtr="0">
            <a:noAutofit/>
          </a:bodyPr>
          <a:lstStyle/>
          <a:p>
            <a:pPr>
              <a:defRPr/>
            </a:pPr>
            <a:r>
              <a:rPr lang="es-CO" sz="1050" dirty="0">
                <a:solidFill>
                  <a:srgbClr val="E7E6E6">
                    <a:lumMod val="25000"/>
                  </a:srgbClr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9. Mejorar el estado de salud de la población objeto de la EPS.</a:t>
            </a:r>
          </a:p>
        </p:txBody>
      </p:sp>
      <p:sp>
        <p:nvSpPr>
          <p:cNvPr id="72" name="Forma libre: forma 71">
            <a:extLst>
              <a:ext uri="{FF2B5EF4-FFF2-40B4-BE49-F238E27FC236}">
                <a16:creationId xmlns:a16="http://schemas.microsoft.com/office/drawing/2014/main" id="{3FF72B87-97BC-42C6-B318-CA6E9A8DB466}"/>
              </a:ext>
            </a:extLst>
          </p:cNvPr>
          <p:cNvSpPr/>
          <p:nvPr/>
        </p:nvSpPr>
        <p:spPr>
          <a:xfrm>
            <a:off x="3084802" y="989743"/>
            <a:ext cx="4310073" cy="298121"/>
          </a:xfrm>
          <a:custGeom>
            <a:avLst/>
            <a:gdLst>
              <a:gd name="connsiteX0" fmla="*/ 0 w 1022257"/>
              <a:gd name="connsiteY0" fmla="*/ 29806 h 298058"/>
              <a:gd name="connsiteX1" fmla="*/ 29806 w 1022257"/>
              <a:gd name="connsiteY1" fmla="*/ 0 h 298058"/>
              <a:gd name="connsiteX2" fmla="*/ 992451 w 1022257"/>
              <a:gd name="connsiteY2" fmla="*/ 0 h 298058"/>
              <a:gd name="connsiteX3" fmla="*/ 1022257 w 1022257"/>
              <a:gd name="connsiteY3" fmla="*/ 29806 h 298058"/>
              <a:gd name="connsiteX4" fmla="*/ 1022257 w 1022257"/>
              <a:gd name="connsiteY4" fmla="*/ 268252 h 298058"/>
              <a:gd name="connsiteX5" fmla="*/ 992451 w 1022257"/>
              <a:gd name="connsiteY5" fmla="*/ 298058 h 298058"/>
              <a:gd name="connsiteX6" fmla="*/ 29806 w 1022257"/>
              <a:gd name="connsiteY6" fmla="*/ 298058 h 298058"/>
              <a:gd name="connsiteX7" fmla="*/ 0 w 1022257"/>
              <a:gd name="connsiteY7" fmla="*/ 268252 h 298058"/>
              <a:gd name="connsiteX8" fmla="*/ 0 w 1022257"/>
              <a:gd name="connsiteY8" fmla="*/ 29806 h 2980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22257" h="298058">
                <a:moveTo>
                  <a:pt x="0" y="29806"/>
                </a:moveTo>
                <a:cubicBezTo>
                  <a:pt x="0" y="13345"/>
                  <a:pt x="13345" y="0"/>
                  <a:pt x="29806" y="0"/>
                </a:cubicBezTo>
                <a:lnTo>
                  <a:pt x="992451" y="0"/>
                </a:lnTo>
                <a:cubicBezTo>
                  <a:pt x="1008912" y="0"/>
                  <a:pt x="1022257" y="13345"/>
                  <a:pt x="1022257" y="29806"/>
                </a:cubicBezTo>
                <a:lnTo>
                  <a:pt x="1022257" y="268252"/>
                </a:lnTo>
                <a:cubicBezTo>
                  <a:pt x="1022257" y="284713"/>
                  <a:pt x="1008912" y="298058"/>
                  <a:pt x="992451" y="298058"/>
                </a:cubicBezTo>
                <a:lnTo>
                  <a:pt x="29806" y="298058"/>
                </a:lnTo>
                <a:cubicBezTo>
                  <a:pt x="13345" y="298058"/>
                  <a:pt x="0" y="284713"/>
                  <a:pt x="0" y="268252"/>
                </a:cubicBezTo>
                <a:lnTo>
                  <a:pt x="0" y="29806"/>
                </a:lnTo>
                <a:close/>
              </a:path>
            </a:pathLst>
          </a:custGeom>
          <a:solidFill>
            <a:schemeClr val="accent6">
              <a:lumMod val="40000"/>
              <a:lumOff val="60000"/>
              <a:alpha val="90000"/>
            </a:schemeClr>
          </a:solidFill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23693" tIns="17978" rIns="23693" bIns="17978" numCol="1" spcCol="1270" anchor="ctr" anchorCtr="0">
            <a:noAutofit/>
          </a:bodyPr>
          <a:lstStyle/>
          <a:p>
            <a:pPr>
              <a:defRPr/>
            </a:pPr>
            <a:r>
              <a:rPr lang="es-CO" sz="1050" dirty="0">
                <a:solidFill>
                  <a:srgbClr val="E7E6E6">
                    <a:lumMod val="25000"/>
                  </a:srgbClr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10. Posicionar la EPS como referente nacional en salud.	</a:t>
            </a:r>
            <a:r>
              <a:rPr lang="es-CO" sz="1050" dirty="0">
                <a:solidFill>
                  <a:srgbClr val="C00000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	</a:t>
            </a:r>
          </a:p>
        </p:txBody>
      </p:sp>
      <p:sp>
        <p:nvSpPr>
          <p:cNvPr id="73" name="Forma libre: forma 72">
            <a:extLst>
              <a:ext uri="{FF2B5EF4-FFF2-40B4-BE49-F238E27FC236}">
                <a16:creationId xmlns:a16="http://schemas.microsoft.com/office/drawing/2014/main" id="{ABCEB67A-3D6D-413B-9285-3A46F9919449}"/>
              </a:ext>
            </a:extLst>
          </p:cNvPr>
          <p:cNvSpPr/>
          <p:nvPr/>
        </p:nvSpPr>
        <p:spPr>
          <a:xfrm>
            <a:off x="3083286" y="2084978"/>
            <a:ext cx="4312066" cy="298121"/>
          </a:xfrm>
          <a:custGeom>
            <a:avLst/>
            <a:gdLst>
              <a:gd name="connsiteX0" fmla="*/ 0 w 1022257"/>
              <a:gd name="connsiteY0" fmla="*/ 29806 h 298058"/>
              <a:gd name="connsiteX1" fmla="*/ 29806 w 1022257"/>
              <a:gd name="connsiteY1" fmla="*/ 0 h 298058"/>
              <a:gd name="connsiteX2" fmla="*/ 992451 w 1022257"/>
              <a:gd name="connsiteY2" fmla="*/ 0 h 298058"/>
              <a:gd name="connsiteX3" fmla="*/ 1022257 w 1022257"/>
              <a:gd name="connsiteY3" fmla="*/ 29806 h 298058"/>
              <a:gd name="connsiteX4" fmla="*/ 1022257 w 1022257"/>
              <a:gd name="connsiteY4" fmla="*/ 268252 h 298058"/>
              <a:gd name="connsiteX5" fmla="*/ 992451 w 1022257"/>
              <a:gd name="connsiteY5" fmla="*/ 298058 h 298058"/>
              <a:gd name="connsiteX6" fmla="*/ 29806 w 1022257"/>
              <a:gd name="connsiteY6" fmla="*/ 298058 h 298058"/>
              <a:gd name="connsiteX7" fmla="*/ 0 w 1022257"/>
              <a:gd name="connsiteY7" fmla="*/ 268252 h 298058"/>
              <a:gd name="connsiteX8" fmla="*/ 0 w 1022257"/>
              <a:gd name="connsiteY8" fmla="*/ 29806 h 2980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22257" h="298058">
                <a:moveTo>
                  <a:pt x="0" y="29806"/>
                </a:moveTo>
                <a:cubicBezTo>
                  <a:pt x="0" y="13345"/>
                  <a:pt x="13345" y="0"/>
                  <a:pt x="29806" y="0"/>
                </a:cubicBezTo>
                <a:lnTo>
                  <a:pt x="992451" y="0"/>
                </a:lnTo>
                <a:cubicBezTo>
                  <a:pt x="1008912" y="0"/>
                  <a:pt x="1022257" y="13345"/>
                  <a:pt x="1022257" y="29806"/>
                </a:cubicBezTo>
                <a:lnTo>
                  <a:pt x="1022257" y="268252"/>
                </a:lnTo>
                <a:cubicBezTo>
                  <a:pt x="1022257" y="284713"/>
                  <a:pt x="1008912" y="298058"/>
                  <a:pt x="992451" y="298058"/>
                </a:cubicBezTo>
                <a:lnTo>
                  <a:pt x="29806" y="298058"/>
                </a:lnTo>
                <a:cubicBezTo>
                  <a:pt x="13345" y="298058"/>
                  <a:pt x="0" y="284713"/>
                  <a:pt x="0" y="268252"/>
                </a:cubicBezTo>
                <a:lnTo>
                  <a:pt x="0" y="29806"/>
                </a:lnTo>
                <a:close/>
              </a:path>
            </a:pathLst>
          </a:custGeom>
          <a:solidFill>
            <a:schemeClr val="accent5">
              <a:lumMod val="20000"/>
              <a:lumOff val="80000"/>
              <a:alpha val="90000"/>
            </a:schemeClr>
          </a:solidFill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23693" tIns="17978" rIns="23693" bIns="17978" numCol="1" spcCol="1270" anchor="ctr" anchorCtr="0">
            <a:noAutofit/>
          </a:bodyPr>
          <a:lstStyle/>
          <a:p>
            <a:pPr>
              <a:defRPr/>
            </a:pPr>
            <a:r>
              <a:rPr lang="es-CO" sz="1050" dirty="0">
                <a:solidFill>
                  <a:srgbClr val="E7E6E6">
                    <a:lumMod val="25000"/>
                  </a:srgbClr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7. Lograr la sostenibilidad financiera de la EPS.</a:t>
            </a:r>
          </a:p>
        </p:txBody>
      </p:sp>
      <p:sp>
        <p:nvSpPr>
          <p:cNvPr id="78" name="Forma libre: forma 77">
            <a:extLst>
              <a:ext uri="{FF2B5EF4-FFF2-40B4-BE49-F238E27FC236}">
                <a16:creationId xmlns:a16="http://schemas.microsoft.com/office/drawing/2014/main" id="{F23FE747-044A-446C-9C80-249650FBFF0E}"/>
              </a:ext>
            </a:extLst>
          </p:cNvPr>
          <p:cNvSpPr/>
          <p:nvPr/>
        </p:nvSpPr>
        <p:spPr>
          <a:xfrm>
            <a:off x="3082803" y="2460425"/>
            <a:ext cx="4306358" cy="298121"/>
          </a:xfrm>
          <a:custGeom>
            <a:avLst/>
            <a:gdLst>
              <a:gd name="connsiteX0" fmla="*/ 0 w 1022257"/>
              <a:gd name="connsiteY0" fmla="*/ 29806 h 298058"/>
              <a:gd name="connsiteX1" fmla="*/ 29806 w 1022257"/>
              <a:gd name="connsiteY1" fmla="*/ 0 h 298058"/>
              <a:gd name="connsiteX2" fmla="*/ 992451 w 1022257"/>
              <a:gd name="connsiteY2" fmla="*/ 0 h 298058"/>
              <a:gd name="connsiteX3" fmla="*/ 1022257 w 1022257"/>
              <a:gd name="connsiteY3" fmla="*/ 29806 h 298058"/>
              <a:gd name="connsiteX4" fmla="*/ 1022257 w 1022257"/>
              <a:gd name="connsiteY4" fmla="*/ 268252 h 298058"/>
              <a:gd name="connsiteX5" fmla="*/ 992451 w 1022257"/>
              <a:gd name="connsiteY5" fmla="*/ 298058 h 298058"/>
              <a:gd name="connsiteX6" fmla="*/ 29806 w 1022257"/>
              <a:gd name="connsiteY6" fmla="*/ 298058 h 298058"/>
              <a:gd name="connsiteX7" fmla="*/ 0 w 1022257"/>
              <a:gd name="connsiteY7" fmla="*/ 268252 h 298058"/>
              <a:gd name="connsiteX8" fmla="*/ 0 w 1022257"/>
              <a:gd name="connsiteY8" fmla="*/ 29806 h 2980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22257" h="298058">
                <a:moveTo>
                  <a:pt x="0" y="29806"/>
                </a:moveTo>
                <a:cubicBezTo>
                  <a:pt x="0" y="13345"/>
                  <a:pt x="13345" y="0"/>
                  <a:pt x="29806" y="0"/>
                </a:cubicBezTo>
                <a:lnTo>
                  <a:pt x="992451" y="0"/>
                </a:lnTo>
                <a:cubicBezTo>
                  <a:pt x="1008912" y="0"/>
                  <a:pt x="1022257" y="13345"/>
                  <a:pt x="1022257" y="29806"/>
                </a:cubicBezTo>
                <a:lnTo>
                  <a:pt x="1022257" y="268252"/>
                </a:lnTo>
                <a:cubicBezTo>
                  <a:pt x="1022257" y="284713"/>
                  <a:pt x="1008912" y="298058"/>
                  <a:pt x="992451" y="298058"/>
                </a:cubicBezTo>
                <a:lnTo>
                  <a:pt x="29806" y="298058"/>
                </a:lnTo>
                <a:cubicBezTo>
                  <a:pt x="13345" y="298058"/>
                  <a:pt x="0" y="284713"/>
                  <a:pt x="0" y="268252"/>
                </a:cubicBezTo>
                <a:lnTo>
                  <a:pt x="0" y="29806"/>
                </a:lnTo>
                <a:close/>
              </a:path>
            </a:pathLst>
          </a:custGeom>
          <a:solidFill>
            <a:srgbClr val="FFE89F">
              <a:alpha val="89804"/>
            </a:srgbClr>
          </a:solidFill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23693" tIns="17978" rIns="23693" bIns="17978" numCol="1" spcCol="1270" anchor="ctr" anchorCtr="0">
            <a:noAutofit/>
          </a:bodyPr>
          <a:lstStyle/>
          <a:p>
            <a:pPr>
              <a:defRPr/>
            </a:pPr>
            <a:r>
              <a:rPr lang="es-CO" sz="1050" dirty="0">
                <a:solidFill>
                  <a:srgbClr val="E7E6E6">
                    <a:lumMod val="25000"/>
                  </a:srgbClr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6. Incrementar la fidelización y satisfacción de los usuarios.</a:t>
            </a:r>
          </a:p>
        </p:txBody>
      </p:sp>
      <p:sp>
        <p:nvSpPr>
          <p:cNvPr id="79" name="Forma libre: forma 78">
            <a:extLst>
              <a:ext uri="{FF2B5EF4-FFF2-40B4-BE49-F238E27FC236}">
                <a16:creationId xmlns:a16="http://schemas.microsoft.com/office/drawing/2014/main" id="{9847DE70-D6A8-449E-B8AE-873106554FDA}"/>
              </a:ext>
            </a:extLst>
          </p:cNvPr>
          <p:cNvSpPr/>
          <p:nvPr/>
        </p:nvSpPr>
        <p:spPr>
          <a:xfrm>
            <a:off x="3093786" y="3658514"/>
            <a:ext cx="4306356" cy="291023"/>
          </a:xfrm>
          <a:custGeom>
            <a:avLst/>
            <a:gdLst>
              <a:gd name="connsiteX0" fmla="*/ 0 w 1022257"/>
              <a:gd name="connsiteY0" fmla="*/ 29806 h 298058"/>
              <a:gd name="connsiteX1" fmla="*/ 29806 w 1022257"/>
              <a:gd name="connsiteY1" fmla="*/ 0 h 298058"/>
              <a:gd name="connsiteX2" fmla="*/ 992451 w 1022257"/>
              <a:gd name="connsiteY2" fmla="*/ 0 h 298058"/>
              <a:gd name="connsiteX3" fmla="*/ 1022257 w 1022257"/>
              <a:gd name="connsiteY3" fmla="*/ 29806 h 298058"/>
              <a:gd name="connsiteX4" fmla="*/ 1022257 w 1022257"/>
              <a:gd name="connsiteY4" fmla="*/ 268252 h 298058"/>
              <a:gd name="connsiteX5" fmla="*/ 992451 w 1022257"/>
              <a:gd name="connsiteY5" fmla="*/ 298058 h 298058"/>
              <a:gd name="connsiteX6" fmla="*/ 29806 w 1022257"/>
              <a:gd name="connsiteY6" fmla="*/ 298058 h 298058"/>
              <a:gd name="connsiteX7" fmla="*/ 0 w 1022257"/>
              <a:gd name="connsiteY7" fmla="*/ 268252 h 298058"/>
              <a:gd name="connsiteX8" fmla="*/ 0 w 1022257"/>
              <a:gd name="connsiteY8" fmla="*/ 29806 h 2980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22257" h="298058">
                <a:moveTo>
                  <a:pt x="0" y="29806"/>
                </a:moveTo>
                <a:cubicBezTo>
                  <a:pt x="0" y="13345"/>
                  <a:pt x="13345" y="0"/>
                  <a:pt x="29806" y="0"/>
                </a:cubicBezTo>
                <a:lnTo>
                  <a:pt x="992451" y="0"/>
                </a:lnTo>
                <a:cubicBezTo>
                  <a:pt x="1008912" y="0"/>
                  <a:pt x="1022257" y="13345"/>
                  <a:pt x="1022257" y="29806"/>
                </a:cubicBezTo>
                <a:lnTo>
                  <a:pt x="1022257" y="268252"/>
                </a:lnTo>
                <a:cubicBezTo>
                  <a:pt x="1022257" y="284713"/>
                  <a:pt x="1008912" y="298058"/>
                  <a:pt x="992451" y="298058"/>
                </a:cubicBezTo>
                <a:lnTo>
                  <a:pt x="29806" y="298058"/>
                </a:lnTo>
                <a:cubicBezTo>
                  <a:pt x="13345" y="298058"/>
                  <a:pt x="0" y="284713"/>
                  <a:pt x="0" y="268252"/>
                </a:cubicBezTo>
                <a:lnTo>
                  <a:pt x="0" y="29806"/>
                </a:lnTo>
                <a:close/>
              </a:path>
            </a:pathLst>
          </a:custGeom>
          <a:solidFill>
            <a:srgbClr val="F9D5BD">
              <a:alpha val="89804"/>
            </a:srgbClr>
          </a:solidFill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23693" tIns="17978" rIns="23693" bIns="17978" numCol="1" spcCol="1270" anchor="ctr" anchorCtr="0">
            <a:noAutofit/>
          </a:bodyPr>
          <a:lstStyle/>
          <a:p>
            <a:pPr>
              <a:defRPr/>
            </a:pPr>
            <a:r>
              <a:rPr lang="es-CO" sz="1050" dirty="0">
                <a:solidFill>
                  <a:srgbClr val="E7E6E6">
                    <a:lumMod val="25000"/>
                  </a:srgbClr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3. Lograr la implementación, integración e innovación (I3) del SIG</a:t>
            </a:r>
          </a:p>
        </p:txBody>
      </p:sp>
      <p:sp>
        <p:nvSpPr>
          <p:cNvPr id="80" name="Forma libre: forma 79">
            <a:extLst>
              <a:ext uri="{FF2B5EF4-FFF2-40B4-BE49-F238E27FC236}">
                <a16:creationId xmlns:a16="http://schemas.microsoft.com/office/drawing/2014/main" id="{E36C0367-92DA-4DE3-B6B7-EAE1A026C619}"/>
              </a:ext>
            </a:extLst>
          </p:cNvPr>
          <p:cNvSpPr/>
          <p:nvPr/>
        </p:nvSpPr>
        <p:spPr>
          <a:xfrm>
            <a:off x="3105057" y="4445654"/>
            <a:ext cx="4317643" cy="351682"/>
          </a:xfrm>
          <a:custGeom>
            <a:avLst/>
            <a:gdLst>
              <a:gd name="connsiteX0" fmla="*/ 0 w 1022257"/>
              <a:gd name="connsiteY0" fmla="*/ 29806 h 298058"/>
              <a:gd name="connsiteX1" fmla="*/ 29806 w 1022257"/>
              <a:gd name="connsiteY1" fmla="*/ 0 h 298058"/>
              <a:gd name="connsiteX2" fmla="*/ 992451 w 1022257"/>
              <a:gd name="connsiteY2" fmla="*/ 0 h 298058"/>
              <a:gd name="connsiteX3" fmla="*/ 1022257 w 1022257"/>
              <a:gd name="connsiteY3" fmla="*/ 29806 h 298058"/>
              <a:gd name="connsiteX4" fmla="*/ 1022257 w 1022257"/>
              <a:gd name="connsiteY4" fmla="*/ 268252 h 298058"/>
              <a:gd name="connsiteX5" fmla="*/ 992451 w 1022257"/>
              <a:gd name="connsiteY5" fmla="*/ 298058 h 298058"/>
              <a:gd name="connsiteX6" fmla="*/ 29806 w 1022257"/>
              <a:gd name="connsiteY6" fmla="*/ 298058 h 298058"/>
              <a:gd name="connsiteX7" fmla="*/ 0 w 1022257"/>
              <a:gd name="connsiteY7" fmla="*/ 268252 h 298058"/>
              <a:gd name="connsiteX8" fmla="*/ 0 w 1022257"/>
              <a:gd name="connsiteY8" fmla="*/ 29806 h 2980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22257" h="298058">
                <a:moveTo>
                  <a:pt x="0" y="29806"/>
                </a:moveTo>
                <a:cubicBezTo>
                  <a:pt x="0" y="13345"/>
                  <a:pt x="13345" y="0"/>
                  <a:pt x="29806" y="0"/>
                </a:cubicBezTo>
                <a:lnTo>
                  <a:pt x="992451" y="0"/>
                </a:lnTo>
                <a:cubicBezTo>
                  <a:pt x="1008912" y="0"/>
                  <a:pt x="1022257" y="13345"/>
                  <a:pt x="1022257" y="29806"/>
                </a:cubicBezTo>
                <a:lnTo>
                  <a:pt x="1022257" y="268252"/>
                </a:lnTo>
                <a:cubicBezTo>
                  <a:pt x="1022257" y="284713"/>
                  <a:pt x="1008912" y="298058"/>
                  <a:pt x="992451" y="298058"/>
                </a:cubicBezTo>
                <a:lnTo>
                  <a:pt x="29806" y="298058"/>
                </a:lnTo>
                <a:cubicBezTo>
                  <a:pt x="13345" y="298058"/>
                  <a:pt x="0" y="284713"/>
                  <a:pt x="0" y="268252"/>
                </a:cubicBezTo>
                <a:lnTo>
                  <a:pt x="0" y="29806"/>
                </a:lnTo>
                <a:close/>
              </a:path>
            </a:pathLst>
          </a:custGeom>
          <a:solidFill>
            <a:srgbClr val="FFBDC2">
              <a:alpha val="89804"/>
            </a:srgbClr>
          </a:solidFill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23693" tIns="17978" rIns="23693" bIns="17978" numCol="1" spcCol="1270" anchor="ctr" anchorCtr="0">
            <a:noAutofit/>
          </a:bodyPr>
          <a:lstStyle/>
          <a:p>
            <a:pPr>
              <a:defRPr/>
            </a:pPr>
            <a:r>
              <a:rPr lang="es-CO" sz="1050" dirty="0">
                <a:solidFill>
                  <a:srgbClr val="E7E6E6">
                    <a:lumMod val="25000"/>
                  </a:srgbClr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 1. </a:t>
            </a:r>
            <a:r>
              <a:rPr lang="es-MX" sz="1050" dirty="0">
                <a:solidFill>
                  <a:srgbClr val="E7E6E6">
                    <a:lumMod val="25000"/>
                  </a:srgbClr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Consolidar la Cultura Organizacional enfocada en </a:t>
            </a:r>
          </a:p>
          <a:p>
            <a:pPr>
              <a:defRPr/>
            </a:pPr>
            <a:r>
              <a:rPr lang="es-MX" sz="1050" dirty="0">
                <a:solidFill>
                  <a:srgbClr val="E7E6E6">
                    <a:lumMod val="25000"/>
                  </a:srgbClr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la Humanización del Servicio</a:t>
            </a:r>
            <a:r>
              <a:rPr lang="es-CO" sz="1050" dirty="0">
                <a:solidFill>
                  <a:srgbClr val="E7E6E6">
                    <a:lumMod val="25000"/>
                  </a:srgbClr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.</a:t>
            </a:r>
            <a:endParaRPr lang="es-MX" sz="1050" dirty="0">
              <a:solidFill>
                <a:srgbClr val="E7E6E6">
                  <a:lumMod val="25000"/>
                </a:srgbClr>
              </a:solidFill>
              <a:latin typeface="Arial" panose="020B0604020202020204" pitchFamily="34" charset="0"/>
              <a:ea typeface="Open Sans" panose="020B0606030504020204" pitchFamily="34" charset="0"/>
              <a:cs typeface="Arial" panose="020B0604020202020204" pitchFamily="34" charset="0"/>
            </a:endParaRPr>
          </a:p>
        </p:txBody>
      </p:sp>
      <p:sp>
        <p:nvSpPr>
          <p:cNvPr id="81" name="Forma libre: forma 80">
            <a:extLst>
              <a:ext uri="{FF2B5EF4-FFF2-40B4-BE49-F238E27FC236}">
                <a16:creationId xmlns:a16="http://schemas.microsoft.com/office/drawing/2014/main" id="{973A2789-70B9-4379-9668-78FC4DB96E84}"/>
              </a:ext>
            </a:extLst>
          </p:cNvPr>
          <p:cNvSpPr/>
          <p:nvPr/>
        </p:nvSpPr>
        <p:spPr>
          <a:xfrm>
            <a:off x="3125056" y="4036609"/>
            <a:ext cx="4280606" cy="322163"/>
          </a:xfrm>
          <a:custGeom>
            <a:avLst/>
            <a:gdLst>
              <a:gd name="connsiteX0" fmla="*/ 0 w 1022257"/>
              <a:gd name="connsiteY0" fmla="*/ 29806 h 298058"/>
              <a:gd name="connsiteX1" fmla="*/ 29806 w 1022257"/>
              <a:gd name="connsiteY1" fmla="*/ 0 h 298058"/>
              <a:gd name="connsiteX2" fmla="*/ 992451 w 1022257"/>
              <a:gd name="connsiteY2" fmla="*/ 0 h 298058"/>
              <a:gd name="connsiteX3" fmla="*/ 1022257 w 1022257"/>
              <a:gd name="connsiteY3" fmla="*/ 29806 h 298058"/>
              <a:gd name="connsiteX4" fmla="*/ 1022257 w 1022257"/>
              <a:gd name="connsiteY4" fmla="*/ 268252 h 298058"/>
              <a:gd name="connsiteX5" fmla="*/ 992451 w 1022257"/>
              <a:gd name="connsiteY5" fmla="*/ 298058 h 298058"/>
              <a:gd name="connsiteX6" fmla="*/ 29806 w 1022257"/>
              <a:gd name="connsiteY6" fmla="*/ 298058 h 298058"/>
              <a:gd name="connsiteX7" fmla="*/ 0 w 1022257"/>
              <a:gd name="connsiteY7" fmla="*/ 268252 h 298058"/>
              <a:gd name="connsiteX8" fmla="*/ 0 w 1022257"/>
              <a:gd name="connsiteY8" fmla="*/ 29806 h 2980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22257" h="298058">
                <a:moveTo>
                  <a:pt x="0" y="29806"/>
                </a:moveTo>
                <a:cubicBezTo>
                  <a:pt x="0" y="13345"/>
                  <a:pt x="13345" y="0"/>
                  <a:pt x="29806" y="0"/>
                </a:cubicBezTo>
                <a:lnTo>
                  <a:pt x="992451" y="0"/>
                </a:lnTo>
                <a:cubicBezTo>
                  <a:pt x="1008912" y="0"/>
                  <a:pt x="1022257" y="13345"/>
                  <a:pt x="1022257" y="29806"/>
                </a:cubicBezTo>
                <a:lnTo>
                  <a:pt x="1022257" y="268252"/>
                </a:lnTo>
                <a:cubicBezTo>
                  <a:pt x="1022257" y="284713"/>
                  <a:pt x="1008912" y="298058"/>
                  <a:pt x="992451" y="298058"/>
                </a:cubicBezTo>
                <a:lnTo>
                  <a:pt x="29806" y="298058"/>
                </a:lnTo>
                <a:cubicBezTo>
                  <a:pt x="13345" y="298058"/>
                  <a:pt x="0" y="284713"/>
                  <a:pt x="0" y="268252"/>
                </a:cubicBezTo>
                <a:lnTo>
                  <a:pt x="0" y="29806"/>
                </a:lnTo>
                <a:close/>
              </a:path>
            </a:pathLst>
          </a:custGeom>
          <a:solidFill>
            <a:srgbClr val="FFBDC2">
              <a:alpha val="89804"/>
            </a:srgbClr>
          </a:solidFill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23693" tIns="17978" rIns="23693" bIns="17978" numCol="1" spcCol="1270" anchor="ctr" anchorCtr="0">
            <a:noAutofit/>
          </a:bodyPr>
          <a:lstStyle/>
          <a:p>
            <a:pPr>
              <a:defRPr/>
            </a:pPr>
            <a:r>
              <a:rPr lang="es-CO" sz="1050" dirty="0">
                <a:solidFill>
                  <a:srgbClr val="E7E6E6">
                    <a:lumMod val="25000"/>
                  </a:srgbClr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2. Fortalecer los sistemas de información, infraestructura </a:t>
            </a:r>
          </a:p>
          <a:p>
            <a:pPr>
              <a:defRPr/>
            </a:pPr>
            <a:r>
              <a:rPr lang="es-CO" sz="1050" dirty="0">
                <a:solidFill>
                  <a:srgbClr val="E7E6E6">
                    <a:lumMod val="25000"/>
                  </a:srgbClr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tecnológica y redes de  comunicación.</a:t>
            </a:r>
            <a:endParaRPr lang="es-MX" sz="1050" dirty="0">
              <a:solidFill>
                <a:srgbClr val="E7E6E6">
                  <a:lumMod val="25000"/>
                </a:srgbClr>
              </a:solidFill>
              <a:latin typeface="Arial" panose="020B0604020202020204" pitchFamily="34" charset="0"/>
              <a:ea typeface="Open Sans" panose="020B0606030504020204" pitchFamily="34" charset="0"/>
              <a:cs typeface="Arial" panose="020B0604020202020204" pitchFamily="34" charset="0"/>
            </a:endParaRPr>
          </a:p>
        </p:txBody>
      </p:sp>
      <p:sp>
        <p:nvSpPr>
          <p:cNvPr id="82" name="Subtitle 3">
            <a:extLst>
              <a:ext uri="{FF2B5EF4-FFF2-40B4-BE49-F238E27FC236}">
                <a16:creationId xmlns:a16="http://schemas.microsoft.com/office/drawing/2014/main" id="{7954AF35-D700-4873-B4BE-CA2F6C7F07C3}"/>
              </a:ext>
            </a:extLst>
          </p:cNvPr>
          <p:cNvSpPr txBox="1">
            <a:spLocks/>
          </p:cNvSpPr>
          <p:nvPr/>
        </p:nvSpPr>
        <p:spPr>
          <a:xfrm rot="16200000">
            <a:off x="34319" y="2627760"/>
            <a:ext cx="1881408" cy="261574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defTabSz="514350">
              <a:spcBef>
                <a:spcPts val="563"/>
              </a:spcBef>
              <a:buNone/>
              <a:defRPr/>
            </a:pPr>
            <a:r>
              <a:rPr lang="es-CO" sz="135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 PERSPECTIVAS</a:t>
            </a:r>
          </a:p>
        </p:txBody>
      </p:sp>
      <p:sp>
        <p:nvSpPr>
          <p:cNvPr id="83" name="Forma libre: forma 82">
            <a:extLst>
              <a:ext uri="{FF2B5EF4-FFF2-40B4-BE49-F238E27FC236}">
                <a16:creationId xmlns:a16="http://schemas.microsoft.com/office/drawing/2014/main" id="{DBEEB72A-CCFE-48A9-9CE8-AB5A43E6DF1E}"/>
              </a:ext>
            </a:extLst>
          </p:cNvPr>
          <p:cNvSpPr/>
          <p:nvPr/>
        </p:nvSpPr>
        <p:spPr>
          <a:xfrm>
            <a:off x="3105057" y="3269279"/>
            <a:ext cx="4312997" cy="288015"/>
          </a:xfrm>
          <a:custGeom>
            <a:avLst/>
            <a:gdLst>
              <a:gd name="connsiteX0" fmla="*/ 0 w 1022257"/>
              <a:gd name="connsiteY0" fmla="*/ 29806 h 298058"/>
              <a:gd name="connsiteX1" fmla="*/ 29806 w 1022257"/>
              <a:gd name="connsiteY1" fmla="*/ 0 h 298058"/>
              <a:gd name="connsiteX2" fmla="*/ 992451 w 1022257"/>
              <a:gd name="connsiteY2" fmla="*/ 0 h 298058"/>
              <a:gd name="connsiteX3" fmla="*/ 1022257 w 1022257"/>
              <a:gd name="connsiteY3" fmla="*/ 29806 h 298058"/>
              <a:gd name="connsiteX4" fmla="*/ 1022257 w 1022257"/>
              <a:gd name="connsiteY4" fmla="*/ 268252 h 298058"/>
              <a:gd name="connsiteX5" fmla="*/ 992451 w 1022257"/>
              <a:gd name="connsiteY5" fmla="*/ 298058 h 298058"/>
              <a:gd name="connsiteX6" fmla="*/ 29806 w 1022257"/>
              <a:gd name="connsiteY6" fmla="*/ 298058 h 298058"/>
              <a:gd name="connsiteX7" fmla="*/ 0 w 1022257"/>
              <a:gd name="connsiteY7" fmla="*/ 268252 h 298058"/>
              <a:gd name="connsiteX8" fmla="*/ 0 w 1022257"/>
              <a:gd name="connsiteY8" fmla="*/ 29806 h 2980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22257" h="298058">
                <a:moveTo>
                  <a:pt x="0" y="29806"/>
                </a:moveTo>
                <a:cubicBezTo>
                  <a:pt x="0" y="13345"/>
                  <a:pt x="13345" y="0"/>
                  <a:pt x="29806" y="0"/>
                </a:cubicBezTo>
                <a:lnTo>
                  <a:pt x="992451" y="0"/>
                </a:lnTo>
                <a:cubicBezTo>
                  <a:pt x="1008912" y="0"/>
                  <a:pt x="1022257" y="13345"/>
                  <a:pt x="1022257" y="29806"/>
                </a:cubicBezTo>
                <a:lnTo>
                  <a:pt x="1022257" y="268252"/>
                </a:lnTo>
                <a:cubicBezTo>
                  <a:pt x="1022257" y="284713"/>
                  <a:pt x="1008912" y="298058"/>
                  <a:pt x="992451" y="298058"/>
                </a:cubicBezTo>
                <a:lnTo>
                  <a:pt x="29806" y="298058"/>
                </a:lnTo>
                <a:cubicBezTo>
                  <a:pt x="13345" y="298058"/>
                  <a:pt x="0" y="284713"/>
                  <a:pt x="0" y="268252"/>
                </a:cubicBezTo>
                <a:lnTo>
                  <a:pt x="0" y="29806"/>
                </a:lnTo>
                <a:close/>
              </a:path>
            </a:pathLst>
          </a:custGeom>
          <a:solidFill>
            <a:srgbClr val="F9D5BD">
              <a:alpha val="89804"/>
            </a:srgbClr>
          </a:solidFill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23693" tIns="17978" rIns="23693" bIns="17978" numCol="1" spcCol="1270" anchor="ctr" anchorCtr="0">
            <a:noAutofit/>
          </a:bodyPr>
          <a:lstStyle/>
          <a:p>
            <a:pPr>
              <a:defRPr/>
            </a:pPr>
            <a:r>
              <a:rPr lang="es-CO" sz="1050" dirty="0">
                <a:solidFill>
                  <a:srgbClr val="E7E6E6">
                    <a:lumMod val="25000"/>
                  </a:srgbClr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4. Optimizar los procesos internos de la EPS</a:t>
            </a:r>
          </a:p>
        </p:txBody>
      </p:sp>
      <p:sp>
        <p:nvSpPr>
          <p:cNvPr id="84" name="Subtitle 3">
            <a:extLst>
              <a:ext uri="{FF2B5EF4-FFF2-40B4-BE49-F238E27FC236}">
                <a16:creationId xmlns:a16="http://schemas.microsoft.com/office/drawing/2014/main" id="{1CC012D4-1398-483A-A927-759116EC218E}"/>
              </a:ext>
            </a:extLst>
          </p:cNvPr>
          <p:cNvSpPr txBox="1">
            <a:spLocks/>
          </p:cNvSpPr>
          <p:nvPr/>
        </p:nvSpPr>
        <p:spPr>
          <a:xfrm rot="16200000">
            <a:off x="1999609" y="2699101"/>
            <a:ext cx="1430960" cy="261572"/>
          </a:xfrm>
          <a:prstGeom prst="rect">
            <a:avLst/>
          </a:prstGeom>
        </p:spPr>
        <p:txBody>
          <a:bodyPr/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685800">
              <a:spcBef>
                <a:spcPts val="750"/>
              </a:spcBef>
              <a:defRPr/>
            </a:pPr>
            <a:r>
              <a:rPr lang="es-CO" sz="135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 OBJETIVOS</a:t>
            </a:r>
          </a:p>
        </p:txBody>
      </p:sp>
      <p:sp>
        <p:nvSpPr>
          <p:cNvPr id="85" name="Forma libre: forma 84">
            <a:extLst>
              <a:ext uri="{FF2B5EF4-FFF2-40B4-BE49-F238E27FC236}">
                <a16:creationId xmlns:a16="http://schemas.microsoft.com/office/drawing/2014/main" id="{6EFF855F-F0CF-46AE-8A01-2D9489330AB9}"/>
              </a:ext>
            </a:extLst>
          </p:cNvPr>
          <p:cNvSpPr/>
          <p:nvPr/>
        </p:nvSpPr>
        <p:spPr>
          <a:xfrm>
            <a:off x="3090929" y="2875901"/>
            <a:ext cx="4312066" cy="291023"/>
          </a:xfrm>
          <a:custGeom>
            <a:avLst/>
            <a:gdLst>
              <a:gd name="connsiteX0" fmla="*/ 0 w 1022257"/>
              <a:gd name="connsiteY0" fmla="*/ 29806 h 298058"/>
              <a:gd name="connsiteX1" fmla="*/ 29806 w 1022257"/>
              <a:gd name="connsiteY1" fmla="*/ 0 h 298058"/>
              <a:gd name="connsiteX2" fmla="*/ 992451 w 1022257"/>
              <a:gd name="connsiteY2" fmla="*/ 0 h 298058"/>
              <a:gd name="connsiteX3" fmla="*/ 1022257 w 1022257"/>
              <a:gd name="connsiteY3" fmla="*/ 29806 h 298058"/>
              <a:gd name="connsiteX4" fmla="*/ 1022257 w 1022257"/>
              <a:gd name="connsiteY4" fmla="*/ 268252 h 298058"/>
              <a:gd name="connsiteX5" fmla="*/ 992451 w 1022257"/>
              <a:gd name="connsiteY5" fmla="*/ 298058 h 298058"/>
              <a:gd name="connsiteX6" fmla="*/ 29806 w 1022257"/>
              <a:gd name="connsiteY6" fmla="*/ 298058 h 298058"/>
              <a:gd name="connsiteX7" fmla="*/ 0 w 1022257"/>
              <a:gd name="connsiteY7" fmla="*/ 268252 h 298058"/>
              <a:gd name="connsiteX8" fmla="*/ 0 w 1022257"/>
              <a:gd name="connsiteY8" fmla="*/ 29806 h 2980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22257" h="298058">
                <a:moveTo>
                  <a:pt x="0" y="29806"/>
                </a:moveTo>
                <a:cubicBezTo>
                  <a:pt x="0" y="13345"/>
                  <a:pt x="13345" y="0"/>
                  <a:pt x="29806" y="0"/>
                </a:cubicBezTo>
                <a:lnTo>
                  <a:pt x="992451" y="0"/>
                </a:lnTo>
                <a:cubicBezTo>
                  <a:pt x="1008912" y="0"/>
                  <a:pt x="1022257" y="13345"/>
                  <a:pt x="1022257" y="29806"/>
                </a:cubicBezTo>
                <a:lnTo>
                  <a:pt x="1022257" y="268252"/>
                </a:lnTo>
                <a:cubicBezTo>
                  <a:pt x="1022257" y="284713"/>
                  <a:pt x="1008912" y="298058"/>
                  <a:pt x="992451" y="298058"/>
                </a:cubicBezTo>
                <a:lnTo>
                  <a:pt x="29806" y="298058"/>
                </a:lnTo>
                <a:cubicBezTo>
                  <a:pt x="13345" y="298058"/>
                  <a:pt x="0" y="284713"/>
                  <a:pt x="0" y="268252"/>
                </a:cubicBezTo>
                <a:lnTo>
                  <a:pt x="0" y="29806"/>
                </a:lnTo>
                <a:close/>
              </a:path>
            </a:pathLst>
          </a:custGeom>
          <a:solidFill>
            <a:srgbClr val="FFE89F">
              <a:alpha val="89804"/>
            </a:srgbClr>
          </a:solidFill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23693" tIns="17978" rIns="23693" bIns="17978" numCol="1" spcCol="1270" anchor="ctr" anchorCtr="0">
            <a:noAutofit/>
          </a:bodyPr>
          <a:lstStyle/>
          <a:p>
            <a:pPr>
              <a:defRPr/>
            </a:pPr>
            <a:r>
              <a:rPr lang="es-CO" sz="1050" dirty="0">
                <a:solidFill>
                  <a:srgbClr val="E7E6E6">
                    <a:lumMod val="25000"/>
                  </a:srgbClr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5. Aumentar la población afiliada a Capital Salud EPS.</a:t>
            </a:r>
          </a:p>
        </p:txBody>
      </p:sp>
      <p:sp>
        <p:nvSpPr>
          <p:cNvPr id="86" name="Forma libre: forma 85">
            <a:extLst>
              <a:ext uri="{FF2B5EF4-FFF2-40B4-BE49-F238E27FC236}">
                <a16:creationId xmlns:a16="http://schemas.microsoft.com/office/drawing/2014/main" id="{1727DBBB-52A4-4D97-836F-F916C0E347C7}"/>
              </a:ext>
            </a:extLst>
          </p:cNvPr>
          <p:cNvSpPr/>
          <p:nvPr/>
        </p:nvSpPr>
        <p:spPr>
          <a:xfrm>
            <a:off x="3092096" y="1694184"/>
            <a:ext cx="4310074" cy="298121"/>
          </a:xfrm>
          <a:custGeom>
            <a:avLst/>
            <a:gdLst>
              <a:gd name="connsiteX0" fmla="*/ 0 w 1022257"/>
              <a:gd name="connsiteY0" fmla="*/ 29806 h 298058"/>
              <a:gd name="connsiteX1" fmla="*/ 29806 w 1022257"/>
              <a:gd name="connsiteY1" fmla="*/ 0 h 298058"/>
              <a:gd name="connsiteX2" fmla="*/ 992451 w 1022257"/>
              <a:gd name="connsiteY2" fmla="*/ 0 h 298058"/>
              <a:gd name="connsiteX3" fmla="*/ 1022257 w 1022257"/>
              <a:gd name="connsiteY3" fmla="*/ 29806 h 298058"/>
              <a:gd name="connsiteX4" fmla="*/ 1022257 w 1022257"/>
              <a:gd name="connsiteY4" fmla="*/ 268252 h 298058"/>
              <a:gd name="connsiteX5" fmla="*/ 992451 w 1022257"/>
              <a:gd name="connsiteY5" fmla="*/ 298058 h 298058"/>
              <a:gd name="connsiteX6" fmla="*/ 29806 w 1022257"/>
              <a:gd name="connsiteY6" fmla="*/ 298058 h 298058"/>
              <a:gd name="connsiteX7" fmla="*/ 0 w 1022257"/>
              <a:gd name="connsiteY7" fmla="*/ 268252 h 298058"/>
              <a:gd name="connsiteX8" fmla="*/ 0 w 1022257"/>
              <a:gd name="connsiteY8" fmla="*/ 29806 h 2980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22257" h="298058">
                <a:moveTo>
                  <a:pt x="0" y="29806"/>
                </a:moveTo>
                <a:cubicBezTo>
                  <a:pt x="0" y="13345"/>
                  <a:pt x="13345" y="0"/>
                  <a:pt x="29806" y="0"/>
                </a:cubicBezTo>
                <a:lnTo>
                  <a:pt x="992451" y="0"/>
                </a:lnTo>
                <a:cubicBezTo>
                  <a:pt x="1008912" y="0"/>
                  <a:pt x="1022257" y="13345"/>
                  <a:pt x="1022257" y="29806"/>
                </a:cubicBezTo>
                <a:lnTo>
                  <a:pt x="1022257" y="268252"/>
                </a:lnTo>
                <a:cubicBezTo>
                  <a:pt x="1022257" y="284713"/>
                  <a:pt x="1008912" y="298058"/>
                  <a:pt x="992451" y="298058"/>
                </a:cubicBezTo>
                <a:lnTo>
                  <a:pt x="29806" y="298058"/>
                </a:lnTo>
                <a:cubicBezTo>
                  <a:pt x="13345" y="298058"/>
                  <a:pt x="0" y="284713"/>
                  <a:pt x="0" y="268252"/>
                </a:cubicBezTo>
                <a:lnTo>
                  <a:pt x="0" y="29806"/>
                </a:lnTo>
                <a:close/>
              </a:path>
            </a:pathLst>
          </a:custGeom>
          <a:solidFill>
            <a:schemeClr val="accent6">
              <a:lumMod val="40000"/>
              <a:lumOff val="60000"/>
              <a:alpha val="90000"/>
            </a:schemeClr>
          </a:solidFill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23693" tIns="17978" rIns="23693" bIns="17978" numCol="1" spcCol="1270" anchor="ctr" anchorCtr="0">
            <a:noAutofit/>
          </a:bodyPr>
          <a:lstStyle/>
          <a:p>
            <a:pPr>
              <a:defRPr/>
            </a:pPr>
            <a:r>
              <a:rPr lang="es-CO" sz="1050" dirty="0">
                <a:solidFill>
                  <a:srgbClr val="E7E6E6">
                    <a:lumMod val="25000"/>
                  </a:srgbClr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8. Desarrollar gestión en redes integradas de servicios de salud.</a:t>
            </a:r>
          </a:p>
        </p:txBody>
      </p:sp>
      <p:sp>
        <p:nvSpPr>
          <p:cNvPr id="87" name="Flecha: curvada hacia la izquierda 86">
            <a:extLst>
              <a:ext uri="{FF2B5EF4-FFF2-40B4-BE49-F238E27FC236}">
                <a16:creationId xmlns:a16="http://schemas.microsoft.com/office/drawing/2014/main" id="{84F13CF7-D8E0-43AD-81F2-045CE3739DE0}"/>
              </a:ext>
            </a:extLst>
          </p:cNvPr>
          <p:cNvSpPr/>
          <p:nvPr/>
        </p:nvSpPr>
        <p:spPr>
          <a:xfrm rot="10800000">
            <a:off x="2906032" y="4213118"/>
            <a:ext cx="188279" cy="281410"/>
          </a:xfrm>
          <a:prstGeom prst="curvedLeftArrow">
            <a:avLst/>
          </a:prstGeom>
          <a:solidFill>
            <a:srgbClr val="FF5E6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s-CO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8" name="Flecha: curvada hacia la izquierda 87">
            <a:extLst>
              <a:ext uri="{FF2B5EF4-FFF2-40B4-BE49-F238E27FC236}">
                <a16:creationId xmlns:a16="http://schemas.microsoft.com/office/drawing/2014/main" id="{F86E1CC5-6B8B-45FD-81A8-A6AD2A79DC31}"/>
              </a:ext>
            </a:extLst>
          </p:cNvPr>
          <p:cNvSpPr/>
          <p:nvPr/>
        </p:nvSpPr>
        <p:spPr>
          <a:xfrm rot="10800000">
            <a:off x="2906032" y="3841327"/>
            <a:ext cx="188279" cy="281410"/>
          </a:xfrm>
          <a:prstGeom prst="curvedLeftArrow">
            <a:avLst/>
          </a:prstGeom>
          <a:solidFill>
            <a:srgbClr val="FF5E6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s-CO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9" name="Flecha: curvada hacia la izquierda 88">
            <a:extLst>
              <a:ext uri="{FF2B5EF4-FFF2-40B4-BE49-F238E27FC236}">
                <a16:creationId xmlns:a16="http://schemas.microsoft.com/office/drawing/2014/main" id="{B3E6F025-7659-45B3-BE58-46BEE12CA2BB}"/>
              </a:ext>
            </a:extLst>
          </p:cNvPr>
          <p:cNvSpPr/>
          <p:nvPr/>
        </p:nvSpPr>
        <p:spPr>
          <a:xfrm rot="10800000">
            <a:off x="2890216" y="3467000"/>
            <a:ext cx="188279" cy="281410"/>
          </a:xfrm>
          <a:prstGeom prst="curvedLeftArrow">
            <a:avLst/>
          </a:prstGeom>
          <a:solidFill>
            <a:srgbClr val="ED7D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s-CO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0" name="Flecha: curvada hacia la izquierda 89">
            <a:extLst>
              <a:ext uri="{FF2B5EF4-FFF2-40B4-BE49-F238E27FC236}">
                <a16:creationId xmlns:a16="http://schemas.microsoft.com/office/drawing/2014/main" id="{E0F91A11-979C-4857-BDDD-11E399319248}"/>
              </a:ext>
            </a:extLst>
          </p:cNvPr>
          <p:cNvSpPr/>
          <p:nvPr/>
        </p:nvSpPr>
        <p:spPr>
          <a:xfrm rot="10800000">
            <a:off x="2872957" y="3064827"/>
            <a:ext cx="188279" cy="281410"/>
          </a:xfrm>
          <a:prstGeom prst="curvedLeftArrow">
            <a:avLst/>
          </a:prstGeom>
          <a:solidFill>
            <a:srgbClr val="ED7D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s-CO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1" name="Flecha: curvada hacia la izquierda 90">
            <a:extLst>
              <a:ext uri="{FF2B5EF4-FFF2-40B4-BE49-F238E27FC236}">
                <a16:creationId xmlns:a16="http://schemas.microsoft.com/office/drawing/2014/main" id="{833A4CA0-15C9-4BF3-91CC-4A4AFB4054FF}"/>
              </a:ext>
            </a:extLst>
          </p:cNvPr>
          <p:cNvSpPr/>
          <p:nvPr/>
        </p:nvSpPr>
        <p:spPr>
          <a:xfrm rot="10800000">
            <a:off x="2866320" y="2318710"/>
            <a:ext cx="188279" cy="281410"/>
          </a:xfrm>
          <a:prstGeom prst="curvedLeftArrow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s-CO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2" name="Flecha: curvada hacia la izquierda 91">
            <a:extLst>
              <a:ext uri="{FF2B5EF4-FFF2-40B4-BE49-F238E27FC236}">
                <a16:creationId xmlns:a16="http://schemas.microsoft.com/office/drawing/2014/main" id="{72ED409E-0941-49CC-AFD8-58393CD02C10}"/>
              </a:ext>
            </a:extLst>
          </p:cNvPr>
          <p:cNvSpPr/>
          <p:nvPr/>
        </p:nvSpPr>
        <p:spPr>
          <a:xfrm rot="10800000">
            <a:off x="2857056" y="1905510"/>
            <a:ext cx="188279" cy="281410"/>
          </a:xfrm>
          <a:prstGeom prst="curvedLeftArrow">
            <a:avLst/>
          </a:prstGeom>
          <a:solidFill>
            <a:srgbClr val="4472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s-CO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3" name="Flecha: curvada hacia la izquierda 92">
            <a:extLst>
              <a:ext uri="{FF2B5EF4-FFF2-40B4-BE49-F238E27FC236}">
                <a16:creationId xmlns:a16="http://schemas.microsoft.com/office/drawing/2014/main" id="{D027795A-E600-4CA8-9D2E-B6654FDBCB2E}"/>
              </a:ext>
            </a:extLst>
          </p:cNvPr>
          <p:cNvSpPr/>
          <p:nvPr/>
        </p:nvSpPr>
        <p:spPr>
          <a:xfrm rot="10800000">
            <a:off x="2857056" y="1531184"/>
            <a:ext cx="188279" cy="281410"/>
          </a:xfrm>
          <a:prstGeom prst="curvedLeftArrow">
            <a:avLst/>
          </a:prstGeom>
          <a:solidFill>
            <a:srgbClr val="70AD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s-CO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4" name="Flecha: curvada hacia la izquierda 93">
            <a:extLst>
              <a:ext uri="{FF2B5EF4-FFF2-40B4-BE49-F238E27FC236}">
                <a16:creationId xmlns:a16="http://schemas.microsoft.com/office/drawing/2014/main" id="{D41D39B5-7C36-4A5A-82A9-54FA98ED6E24}"/>
              </a:ext>
            </a:extLst>
          </p:cNvPr>
          <p:cNvSpPr/>
          <p:nvPr/>
        </p:nvSpPr>
        <p:spPr>
          <a:xfrm rot="10800000">
            <a:off x="2866320" y="1156857"/>
            <a:ext cx="188279" cy="281410"/>
          </a:xfrm>
          <a:prstGeom prst="curvedLeftArrow">
            <a:avLst/>
          </a:prstGeom>
          <a:solidFill>
            <a:srgbClr val="70AD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s-CO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5" name="Flecha: curvada hacia la izquierda 94">
            <a:extLst>
              <a:ext uri="{FF2B5EF4-FFF2-40B4-BE49-F238E27FC236}">
                <a16:creationId xmlns:a16="http://schemas.microsoft.com/office/drawing/2014/main" id="{FAB13C9F-A3DE-401A-8439-981109BE51B6}"/>
              </a:ext>
            </a:extLst>
          </p:cNvPr>
          <p:cNvSpPr/>
          <p:nvPr/>
        </p:nvSpPr>
        <p:spPr>
          <a:xfrm rot="10800000">
            <a:off x="2866319" y="2696190"/>
            <a:ext cx="188279" cy="281410"/>
          </a:xfrm>
          <a:prstGeom prst="curvedLeftArrow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s-CO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6" name="Título 2">
            <a:extLst>
              <a:ext uri="{FF2B5EF4-FFF2-40B4-BE49-F238E27FC236}">
                <a16:creationId xmlns:a16="http://schemas.microsoft.com/office/drawing/2014/main" id="{65668267-0F14-4F8D-9433-3BAF14851237}"/>
              </a:ext>
            </a:extLst>
          </p:cNvPr>
          <p:cNvSpPr txBox="1">
            <a:spLocks/>
          </p:cNvSpPr>
          <p:nvPr/>
        </p:nvSpPr>
        <p:spPr>
          <a:xfrm>
            <a:off x="1155131" y="401355"/>
            <a:ext cx="4602574" cy="482099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O" sz="3200" b="1" dirty="0"/>
              <a:t>Plan Acción Trimestre 3</a:t>
            </a:r>
            <a:r>
              <a:rPr lang="es-CO" sz="3200" b="1" dirty="0">
                <a:highlight>
                  <a:srgbClr val="00FF00"/>
                </a:highlight>
              </a:rPr>
              <a:t>       </a:t>
            </a:r>
          </a:p>
        </p:txBody>
      </p:sp>
      <p:sp>
        <p:nvSpPr>
          <p:cNvPr id="97" name="Rectángulo 96">
            <a:extLst>
              <a:ext uri="{FF2B5EF4-FFF2-40B4-BE49-F238E27FC236}">
                <a16:creationId xmlns:a16="http://schemas.microsoft.com/office/drawing/2014/main" id="{C993EB06-D845-4B98-8411-6B86BAE0E56C}"/>
              </a:ext>
            </a:extLst>
          </p:cNvPr>
          <p:cNvSpPr/>
          <p:nvPr/>
        </p:nvSpPr>
        <p:spPr>
          <a:xfrm>
            <a:off x="1155131" y="1351761"/>
            <a:ext cx="1390796" cy="37800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783">
              <a:defRPr/>
            </a:pPr>
            <a:r>
              <a:rPr lang="es-CO" sz="105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5. IMPACTO EN SALUD</a:t>
            </a:r>
          </a:p>
        </p:txBody>
      </p:sp>
      <p:sp>
        <p:nvSpPr>
          <p:cNvPr id="98" name="Rectángulo 97">
            <a:extLst>
              <a:ext uri="{FF2B5EF4-FFF2-40B4-BE49-F238E27FC236}">
                <a16:creationId xmlns:a16="http://schemas.microsoft.com/office/drawing/2014/main" id="{89FA0AEE-1867-4518-87BA-401B804920D6}"/>
              </a:ext>
            </a:extLst>
          </p:cNvPr>
          <p:cNvSpPr/>
          <p:nvPr/>
        </p:nvSpPr>
        <p:spPr>
          <a:xfrm>
            <a:off x="1155131" y="1961388"/>
            <a:ext cx="1390796" cy="378000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533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defRPr/>
            </a:pPr>
            <a:r>
              <a:rPr lang="es-CO" sz="105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4. FINANCIERA</a:t>
            </a:r>
          </a:p>
        </p:txBody>
      </p:sp>
      <p:sp>
        <p:nvSpPr>
          <p:cNvPr id="99" name="Rectángulo 98">
            <a:extLst>
              <a:ext uri="{FF2B5EF4-FFF2-40B4-BE49-F238E27FC236}">
                <a16:creationId xmlns:a16="http://schemas.microsoft.com/office/drawing/2014/main" id="{3BA121B7-8572-4597-8524-54A5348BAF53}"/>
              </a:ext>
            </a:extLst>
          </p:cNvPr>
          <p:cNvSpPr/>
          <p:nvPr/>
        </p:nvSpPr>
        <p:spPr>
          <a:xfrm>
            <a:off x="1155131" y="2496822"/>
            <a:ext cx="1390796" cy="37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783">
              <a:defRPr/>
            </a:pPr>
            <a:r>
              <a:rPr lang="es-CO" sz="105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 USUARIOS</a:t>
            </a:r>
          </a:p>
        </p:txBody>
      </p:sp>
      <p:sp>
        <p:nvSpPr>
          <p:cNvPr id="100" name="Rectángulo 99">
            <a:extLst>
              <a:ext uri="{FF2B5EF4-FFF2-40B4-BE49-F238E27FC236}">
                <a16:creationId xmlns:a16="http://schemas.microsoft.com/office/drawing/2014/main" id="{EAA5BEA0-EBDF-49C5-AE08-D38A86499589}"/>
              </a:ext>
            </a:extLst>
          </p:cNvPr>
          <p:cNvSpPr/>
          <p:nvPr/>
        </p:nvSpPr>
        <p:spPr>
          <a:xfrm>
            <a:off x="1155131" y="3263983"/>
            <a:ext cx="1390796" cy="378000"/>
          </a:xfrm>
          <a:prstGeom prst="rect">
            <a:avLst/>
          </a:prstGeom>
          <a:solidFill>
            <a:srgbClr val="E66E1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783">
              <a:defRPr/>
            </a:pPr>
            <a:r>
              <a:rPr lang="es-CO" sz="105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PROCESOS INTERNOS</a:t>
            </a:r>
          </a:p>
        </p:txBody>
      </p:sp>
      <p:sp>
        <p:nvSpPr>
          <p:cNvPr id="101" name="Rectángulo 100">
            <a:extLst>
              <a:ext uri="{FF2B5EF4-FFF2-40B4-BE49-F238E27FC236}">
                <a16:creationId xmlns:a16="http://schemas.microsoft.com/office/drawing/2014/main" id="{CECD2E1F-EBBE-408C-B611-F14440D831FF}"/>
              </a:ext>
            </a:extLst>
          </p:cNvPr>
          <p:cNvSpPr/>
          <p:nvPr/>
        </p:nvSpPr>
        <p:spPr>
          <a:xfrm>
            <a:off x="1155131" y="3980772"/>
            <a:ext cx="1390796" cy="37800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533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defRPr/>
            </a:pPr>
            <a:r>
              <a:rPr lang="es-CO" sz="105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APRENDIZAJE Y CRECIMIENTO</a:t>
            </a:r>
          </a:p>
        </p:txBody>
      </p:sp>
      <p:sp>
        <p:nvSpPr>
          <p:cNvPr id="102" name="Rectángulo: esquina doblada 101">
            <a:extLst>
              <a:ext uri="{FF2B5EF4-FFF2-40B4-BE49-F238E27FC236}">
                <a16:creationId xmlns:a16="http://schemas.microsoft.com/office/drawing/2014/main" id="{BF96E43C-8D57-48FE-B18A-6E9493D821F3}"/>
              </a:ext>
            </a:extLst>
          </p:cNvPr>
          <p:cNvSpPr/>
          <p:nvPr/>
        </p:nvSpPr>
        <p:spPr>
          <a:xfrm>
            <a:off x="7084668" y="999268"/>
            <a:ext cx="235744" cy="255755"/>
          </a:xfrm>
          <a:prstGeom prst="foldedCorner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sz="9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endParaRPr lang="es-CO" sz="9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3" name="Rectángulo: esquina doblada 102">
            <a:extLst>
              <a:ext uri="{FF2B5EF4-FFF2-40B4-BE49-F238E27FC236}">
                <a16:creationId xmlns:a16="http://schemas.microsoft.com/office/drawing/2014/main" id="{02E1848A-E74D-4720-BD3C-FB0ACB5446AD}"/>
              </a:ext>
            </a:extLst>
          </p:cNvPr>
          <p:cNvSpPr/>
          <p:nvPr/>
        </p:nvSpPr>
        <p:spPr>
          <a:xfrm>
            <a:off x="7087909" y="1377741"/>
            <a:ext cx="235744" cy="255755"/>
          </a:xfrm>
          <a:prstGeom prst="foldedCorner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sz="9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es-CO" sz="9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4" name="Rectángulo: esquina doblada 103">
            <a:extLst>
              <a:ext uri="{FF2B5EF4-FFF2-40B4-BE49-F238E27FC236}">
                <a16:creationId xmlns:a16="http://schemas.microsoft.com/office/drawing/2014/main" id="{1130D4CA-5038-4DA0-A745-A58A1CDE050B}"/>
              </a:ext>
            </a:extLst>
          </p:cNvPr>
          <p:cNvSpPr/>
          <p:nvPr/>
        </p:nvSpPr>
        <p:spPr>
          <a:xfrm>
            <a:off x="7096865" y="1705633"/>
            <a:ext cx="235744" cy="255755"/>
          </a:xfrm>
          <a:prstGeom prst="foldedCorner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sz="900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endParaRPr lang="es-CO" sz="9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5" name="Rectángulo: esquina doblada 104">
            <a:extLst>
              <a:ext uri="{FF2B5EF4-FFF2-40B4-BE49-F238E27FC236}">
                <a16:creationId xmlns:a16="http://schemas.microsoft.com/office/drawing/2014/main" id="{25DCA878-37A8-4442-A363-4A6C60012656}"/>
              </a:ext>
            </a:extLst>
          </p:cNvPr>
          <p:cNvSpPr/>
          <p:nvPr/>
        </p:nvSpPr>
        <p:spPr>
          <a:xfrm>
            <a:off x="7096865" y="2113057"/>
            <a:ext cx="235744" cy="255755"/>
          </a:xfrm>
          <a:prstGeom prst="foldedCorner">
            <a:avLst/>
          </a:prstGeom>
          <a:noFill/>
          <a:ln>
            <a:solidFill>
              <a:srgbClr val="2F5597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sz="900" dirty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endParaRPr lang="es-CO" sz="9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6" name="Rectángulo: esquina doblada 105">
            <a:extLst>
              <a:ext uri="{FF2B5EF4-FFF2-40B4-BE49-F238E27FC236}">
                <a16:creationId xmlns:a16="http://schemas.microsoft.com/office/drawing/2014/main" id="{FA1040C0-E59E-4D7A-AF17-E9A069F12D85}"/>
              </a:ext>
            </a:extLst>
          </p:cNvPr>
          <p:cNvSpPr/>
          <p:nvPr/>
        </p:nvSpPr>
        <p:spPr>
          <a:xfrm>
            <a:off x="7087909" y="2492470"/>
            <a:ext cx="235744" cy="255755"/>
          </a:xfrm>
          <a:prstGeom prst="foldedCorner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sz="900" dirty="0"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endParaRPr lang="es-CO" sz="9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7" name="Rectángulo: esquina doblada 106">
            <a:extLst>
              <a:ext uri="{FF2B5EF4-FFF2-40B4-BE49-F238E27FC236}">
                <a16:creationId xmlns:a16="http://schemas.microsoft.com/office/drawing/2014/main" id="{6C520089-87A7-433B-B416-D394A57F2B7E}"/>
              </a:ext>
            </a:extLst>
          </p:cNvPr>
          <p:cNvSpPr/>
          <p:nvPr/>
        </p:nvSpPr>
        <p:spPr>
          <a:xfrm>
            <a:off x="7082418" y="2898376"/>
            <a:ext cx="235744" cy="255755"/>
          </a:xfrm>
          <a:prstGeom prst="foldedCorner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O" sz="900" dirty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108" name="Rectángulo: esquina doblada 107">
            <a:extLst>
              <a:ext uri="{FF2B5EF4-FFF2-40B4-BE49-F238E27FC236}">
                <a16:creationId xmlns:a16="http://schemas.microsoft.com/office/drawing/2014/main" id="{B3380DC3-CB2D-4743-808D-0681EF0FE3CC}"/>
              </a:ext>
            </a:extLst>
          </p:cNvPr>
          <p:cNvSpPr/>
          <p:nvPr/>
        </p:nvSpPr>
        <p:spPr>
          <a:xfrm>
            <a:off x="7090669" y="3284790"/>
            <a:ext cx="235744" cy="255755"/>
          </a:xfrm>
          <a:prstGeom prst="foldedCorner">
            <a:avLst/>
          </a:prstGeom>
          <a:noFill/>
          <a:ln>
            <a:solidFill>
              <a:srgbClr val="E66E14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sz="9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es-CO" sz="9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9" name="Rectángulo: esquina doblada 108">
            <a:extLst>
              <a:ext uri="{FF2B5EF4-FFF2-40B4-BE49-F238E27FC236}">
                <a16:creationId xmlns:a16="http://schemas.microsoft.com/office/drawing/2014/main" id="{BCB00EF0-5B34-4615-92F2-773DA3202CFD}"/>
              </a:ext>
            </a:extLst>
          </p:cNvPr>
          <p:cNvSpPr/>
          <p:nvPr/>
        </p:nvSpPr>
        <p:spPr>
          <a:xfrm>
            <a:off x="7087909" y="3676345"/>
            <a:ext cx="235744" cy="255755"/>
          </a:xfrm>
          <a:prstGeom prst="foldedCorner">
            <a:avLst/>
          </a:prstGeom>
          <a:noFill/>
          <a:ln>
            <a:solidFill>
              <a:srgbClr val="E66E14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O" sz="9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110" name="Rectángulo: esquina doblada 109">
            <a:extLst>
              <a:ext uri="{FF2B5EF4-FFF2-40B4-BE49-F238E27FC236}">
                <a16:creationId xmlns:a16="http://schemas.microsoft.com/office/drawing/2014/main" id="{412C014F-0BD9-41FE-A7CA-702A30938395}"/>
              </a:ext>
            </a:extLst>
          </p:cNvPr>
          <p:cNvSpPr/>
          <p:nvPr/>
        </p:nvSpPr>
        <p:spPr>
          <a:xfrm>
            <a:off x="7087059" y="4054803"/>
            <a:ext cx="235744" cy="255755"/>
          </a:xfrm>
          <a:prstGeom prst="foldedCorner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sz="900" dirty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endParaRPr lang="es-CO" sz="9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1" name="Rectángulo: esquina doblada 110">
            <a:extLst>
              <a:ext uri="{FF2B5EF4-FFF2-40B4-BE49-F238E27FC236}">
                <a16:creationId xmlns:a16="http://schemas.microsoft.com/office/drawing/2014/main" id="{779F9B9B-DAB8-41D6-A5AD-5862D2654A48}"/>
              </a:ext>
            </a:extLst>
          </p:cNvPr>
          <p:cNvSpPr/>
          <p:nvPr/>
        </p:nvSpPr>
        <p:spPr>
          <a:xfrm>
            <a:off x="7096865" y="4498807"/>
            <a:ext cx="235744" cy="255755"/>
          </a:xfrm>
          <a:prstGeom prst="foldedCorner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O" sz="900" dirty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</p:txBody>
      </p:sp>
      <p:sp>
        <p:nvSpPr>
          <p:cNvPr id="112" name="Flecha: curvada hacia la izquierda 111">
            <a:extLst>
              <a:ext uri="{FF2B5EF4-FFF2-40B4-BE49-F238E27FC236}">
                <a16:creationId xmlns:a16="http://schemas.microsoft.com/office/drawing/2014/main" id="{8896B643-16AD-4C87-B145-D829CA70A329}"/>
              </a:ext>
            </a:extLst>
          </p:cNvPr>
          <p:cNvSpPr/>
          <p:nvPr/>
        </p:nvSpPr>
        <p:spPr>
          <a:xfrm rot="10800000">
            <a:off x="2866319" y="2703329"/>
            <a:ext cx="188279" cy="281410"/>
          </a:xfrm>
          <a:prstGeom prst="curvedLeftArrow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s-CO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3" name="Elipse 112">
            <a:hlinkClick r:id="" action="ppaction://noaction"/>
            <a:extLst>
              <a:ext uri="{FF2B5EF4-FFF2-40B4-BE49-F238E27FC236}">
                <a16:creationId xmlns:a16="http://schemas.microsoft.com/office/drawing/2014/main" id="{6E27EE0F-CD0B-497B-BD60-63947F8DD323}"/>
              </a:ext>
            </a:extLst>
          </p:cNvPr>
          <p:cNvSpPr/>
          <p:nvPr/>
        </p:nvSpPr>
        <p:spPr>
          <a:xfrm>
            <a:off x="7588964" y="1043941"/>
            <a:ext cx="208071" cy="206634"/>
          </a:xfrm>
          <a:prstGeom prst="ellipse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14" name="Elipse 113">
            <a:hlinkClick r:id="" action="ppaction://noaction"/>
            <a:extLst>
              <a:ext uri="{FF2B5EF4-FFF2-40B4-BE49-F238E27FC236}">
                <a16:creationId xmlns:a16="http://schemas.microsoft.com/office/drawing/2014/main" id="{4868EB03-D6EC-400E-A1B2-B817A4452A72}"/>
              </a:ext>
            </a:extLst>
          </p:cNvPr>
          <p:cNvSpPr/>
          <p:nvPr/>
        </p:nvSpPr>
        <p:spPr>
          <a:xfrm>
            <a:off x="7584433" y="1357546"/>
            <a:ext cx="208071" cy="206634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15" name="Elipse 114">
            <a:hlinkClick r:id="" action="ppaction://noaction"/>
            <a:extLst>
              <a:ext uri="{FF2B5EF4-FFF2-40B4-BE49-F238E27FC236}">
                <a16:creationId xmlns:a16="http://schemas.microsoft.com/office/drawing/2014/main" id="{2C2D8A14-CEC6-40D1-9FCF-8315599A5704}"/>
              </a:ext>
            </a:extLst>
          </p:cNvPr>
          <p:cNvSpPr/>
          <p:nvPr/>
        </p:nvSpPr>
        <p:spPr>
          <a:xfrm>
            <a:off x="7582267" y="1730579"/>
            <a:ext cx="208071" cy="206634"/>
          </a:xfrm>
          <a:prstGeom prst="ellipse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16" name="Elipse 115">
            <a:hlinkClick r:id="" action="ppaction://noaction"/>
            <a:extLst>
              <a:ext uri="{FF2B5EF4-FFF2-40B4-BE49-F238E27FC236}">
                <a16:creationId xmlns:a16="http://schemas.microsoft.com/office/drawing/2014/main" id="{44C91C25-E034-45F5-8BC6-09A9BA2E3801}"/>
              </a:ext>
            </a:extLst>
          </p:cNvPr>
          <p:cNvSpPr/>
          <p:nvPr/>
        </p:nvSpPr>
        <p:spPr>
          <a:xfrm>
            <a:off x="7583941" y="2124138"/>
            <a:ext cx="208071" cy="206634"/>
          </a:xfrm>
          <a:prstGeom prst="ellipse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17" name="Elipse 116">
            <a:hlinkClick r:id="" action="ppaction://noaction"/>
            <a:extLst>
              <a:ext uri="{FF2B5EF4-FFF2-40B4-BE49-F238E27FC236}">
                <a16:creationId xmlns:a16="http://schemas.microsoft.com/office/drawing/2014/main" id="{AAB53E1D-7DD0-4B73-BBA4-8A56783038D3}"/>
              </a:ext>
            </a:extLst>
          </p:cNvPr>
          <p:cNvSpPr/>
          <p:nvPr/>
        </p:nvSpPr>
        <p:spPr>
          <a:xfrm>
            <a:off x="7585617" y="2497600"/>
            <a:ext cx="208071" cy="206634"/>
          </a:xfrm>
          <a:prstGeom prst="ellipse">
            <a:avLst/>
          </a:prstGeom>
          <a:solidFill>
            <a:srgbClr val="70AD4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18" name="Elipse 117">
            <a:hlinkClick r:id="" action="ppaction://noaction"/>
            <a:extLst>
              <a:ext uri="{FF2B5EF4-FFF2-40B4-BE49-F238E27FC236}">
                <a16:creationId xmlns:a16="http://schemas.microsoft.com/office/drawing/2014/main" id="{BD61062B-0CF3-4E64-9E3E-A8D38A523C16}"/>
              </a:ext>
            </a:extLst>
          </p:cNvPr>
          <p:cNvSpPr/>
          <p:nvPr/>
        </p:nvSpPr>
        <p:spPr>
          <a:xfrm>
            <a:off x="7577242" y="2911256"/>
            <a:ext cx="208071" cy="206634"/>
          </a:xfrm>
          <a:prstGeom prst="ellipse">
            <a:avLst/>
          </a:prstGeom>
          <a:solidFill>
            <a:srgbClr val="70AD4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dirty="0"/>
          </a:p>
        </p:txBody>
      </p:sp>
      <p:sp>
        <p:nvSpPr>
          <p:cNvPr id="119" name="Elipse 118">
            <a:hlinkClick r:id="" action="ppaction://noaction"/>
            <a:extLst>
              <a:ext uri="{FF2B5EF4-FFF2-40B4-BE49-F238E27FC236}">
                <a16:creationId xmlns:a16="http://schemas.microsoft.com/office/drawing/2014/main" id="{88231E77-3BA8-49FB-809F-5F451439FB14}"/>
              </a:ext>
            </a:extLst>
          </p:cNvPr>
          <p:cNvSpPr/>
          <p:nvPr/>
        </p:nvSpPr>
        <p:spPr>
          <a:xfrm>
            <a:off x="7567428" y="3303614"/>
            <a:ext cx="208071" cy="206634"/>
          </a:xfrm>
          <a:prstGeom prst="ellipse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20" name="Elipse 119">
            <a:hlinkClick r:id="" action="ppaction://noaction"/>
            <a:extLst>
              <a:ext uri="{FF2B5EF4-FFF2-40B4-BE49-F238E27FC236}">
                <a16:creationId xmlns:a16="http://schemas.microsoft.com/office/drawing/2014/main" id="{059F41DD-AAB5-464A-862D-2BF0473B9C1C}"/>
              </a:ext>
            </a:extLst>
          </p:cNvPr>
          <p:cNvSpPr/>
          <p:nvPr/>
        </p:nvSpPr>
        <p:spPr>
          <a:xfrm>
            <a:off x="7590643" y="3668229"/>
            <a:ext cx="208071" cy="206634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21" name="Elipse 120">
            <a:hlinkClick r:id="" action="ppaction://noaction"/>
            <a:extLst>
              <a:ext uri="{FF2B5EF4-FFF2-40B4-BE49-F238E27FC236}">
                <a16:creationId xmlns:a16="http://schemas.microsoft.com/office/drawing/2014/main" id="{CD4C2F75-F99B-4ECD-95F9-113FC7EFDA19}"/>
              </a:ext>
            </a:extLst>
          </p:cNvPr>
          <p:cNvSpPr/>
          <p:nvPr/>
        </p:nvSpPr>
        <p:spPr>
          <a:xfrm>
            <a:off x="7592317" y="4081887"/>
            <a:ext cx="208071" cy="206634"/>
          </a:xfrm>
          <a:prstGeom prst="ellipse">
            <a:avLst/>
          </a:prstGeom>
          <a:solidFill>
            <a:srgbClr val="70AD4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22" name="Elipse 121">
            <a:hlinkClick r:id="" action="ppaction://noaction"/>
            <a:extLst>
              <a:ext uri="{FF2B5EF4-FFF2-40B4-BE49-F238E27FC236}">
                <a16:creationId xmlns:a16="http://schemas.microsoft.com/office/drawing/2014/main" id="{13E0616C-F6A3-4D45-86FF-AEBE32E9218E}"/>
              </a:ext>
            </a:extLst>
          </p:cNvPr>
          <p:cNvSpPr/>
          <p:nvPr/>
        </p:nvSpPr>
        <p:spPr>
          <a:xfrm>
            <a:off x="7604040" y="4525688"/>
            <a:ext cx="208071" cy="206634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23" name="CuadroTexto 122">
            <a:extLst>
              <a:ext uri="{FF2B5EF4-FFF2-40B4-BE49-F238E27FC236}">
                <a16:creationId xmlns:a16="http://schemas.microsoft.com/office/drawing/2014/main" id="{72521A49-65E8-4360-B17E-A4A771E96154}"/>
              </a:ext>
            </a:extLst>
          </p:cNvPr>
          <p:cNvSpPr txBox="1"/>
          <p:nvPr/>
        </p:nvSpPr>
        <p:spPr>
          <a:xfrm>
            <a:off x="7840268" y="3266867"/>
            <a:ext cx="6933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200" b="1" dirty="0"/>
              <a:t>69%</a:t>
            </a:r>
            <a:endParaRPr lang="es-CO" sz="1200" b="1" dirty="0"/>
          </a:p>
        </p:txBody>
      </p:sp>
      <p:sp>
        <p:nvSpPr>
          <p:cNvPr id="55" name="CuadroTexto 54">
            <a:extLst>
              <a:ext uri="{FF2B5EF4-FFF2-40B4-BE49-F238E27FC236}">
                <a16:creationId xmlns:a16="http://schemas.microsoft.com/office/drawing/2014/main" id="{ACB69E62-3CC9-49F9-AB8C-A16B82073754}"/>
              </a:ext>
            </a:extLst>
          </p:cNvPr>
          <p:cNvSpPr txBox="1"/>
          <p:nvPr/>
        </p:nvSpPr>
        <p:spPr>
          <a:xfrm>
            <a:off x="7791702" y="4484388"/>
            <a:ext cx="92668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200" b="1" dirty="0"/>
              <a:t> 75%</a:t>
            </a:r>
            <a:endParaRPr lang="es-CO" sz="1200" b="1" dirty="0"/>
          </a:p>
        </p:txBody>
      </p:sp>
      <p:sp>
        <p:nvSpPr>
          <p:cNvPr id="56" name="CuadroTexto 55">
            <a:extLst>
              <a:ext uri="{FF2B5EF4-FFF2-40B4-BE49-F238E27FC236}">
                <a16:creationId xmlns:a16="http://schemas.microsoft.com/office/drawing/2014/main" id="{9722F952-1CDF-4C0B-9D2C-71003C293C8D}"/>
              </a:ext>
            </a:extLst>
          </p:cNvPr>
          <p:cNvSpPr txBox="1"/>
          <p:nvPr/>
        </p:nvSpPr>
        <p:spPr>
          <a:xfrm>
            <a:off x="7763233" y="4064034"/>
            <a:ext cx="92668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200" b="1" dirty="0"/>
              <a:t> 72%</a:t>
            </a:r>
            <a:endParaRPr lang="es-CO" sz="1200" b="1" dirty="0"/>
          </a:p>
        </p:txBody>
      </p:sp>
      <p:sp>
        <p:nvSpPr>
          <p:cNvPr id="57" name="CuadroTexto 56">
            <a:extLst>
              <a:ext uri="{FF2B5EF4-FFF2-40B4-BE49-F238E27FC236}">
                <a16:creationId xmlns:a16="http://schemas.microsoft.com/office/drawing/2014/main" id="{742C9C4B-93EB-4E01-892D-C38B188395F7}"/>
              </a:ext>
            </a:extLst>
          </p:cNvPr>
          <p:cNvSpPr txBox="1"/>
          <p:nvPr/>
        </p:nvSpPr>
        <p:spPr>
          <a:xfrm>
            <a:off x="7791701" y="2876661"/>
            <a:ext cx="6933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200" b="1" dirty="0"/>
              <a:t>75%</a:t>
            </a:r>
            <a:endParaRPr lang="es-CO" sz="1200" b="1" dirty="0"/>
          </a:p>
        </p:txBody>
      </p:sp>
      <p:sp>
        <p:nvSpPr>
          <p:cNvPr id="58" name="CuadroTexto 57">
            <a:extLst>
              <a:ext uri="{FF2B5EF4-FFF2-40B4-BE49-F238E27FC236}">
                <a16:creationId xmlns:a16="http://schemas.microsoft.com/office/drawing/2014/main" id="{29DEE063-0C5E-4938-A0E4-352F7E1B6EC0}"/>
              </a:ext>
            </a:extLst>
          </p:cNvPr>
          <p:cNvSpPr txBox="1"/>
          <p:nvPr/>
        </p:nvSpPr>
        <p:spPr>
          <a:xfrm>
            <a:off x="7833570" y="2456308"/>
            <a:ext cx="6933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200" b="1" dirty="0"/>
              <a:t>68%</a:t>
            </a:r>
            <a:endParaRPr lang="es-CO" sz="1200" b="1" dirty="0"/>
          </a:p>
        </p:txBody>
      </p:sp>
      <p:sp>
        <p:nvSpPr>
          <p:cNvPr id="59" name="CuadroTexto 58">
            <a:extLst>
              <a:ext uri="{FF2B5EF4-FFF2-40B4-BE49-F238E27FC236}">
                <a16:creationId xmlns:a16="http://schemas.microsoft.com/office/drawing/2014/main" id="{8859E913-72D0-49FC-A88F-E83000010443}"/>
              </a:ext>
            </a:extLst>
          </p:cNvPr>
          <p:cNvSpPr txBox="1"/>
          <p:nvPr/>
        </p:nvSpPr>
        <p:spPr>
          <a:xfrm>
            <a:off x="7795054" y="1694312"/>
            <a:ext cx="6933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200" b="1" dirty="0"/>
              <a:t>65%</a:t>
            </a:r>
            <a:endParaRPr lang="es-CO" sz="1200" b="1" dirty="0"/>
          </a:p>
        </p:txBody>
      </p:sp>
      <p:sp>
        <p:nvSpPr>
          <p:cNvPr id="60" name="CuadroTexto 59">
            <a:extLst>
              <a:ext uri="{FF2B5EF4-FFF2-40B4-BE49-F238E27FC236}">
                <a16:creationId xmlns:a16="http://schemas.microsoft.com/office/drawing/2014/main" id="{F1A3F159-3992-4C83-BA97-3B87568C6445}"/>
              </a:ext>
            </a:extLst>
          </p:cNvPr>
          <p:cNvSpPr txBox="1"/>
          <p:nvPr/>
        </p:nvSpPr>
        <p:spPr>
          <a:xfrm>
            <a:off x="7763233" y="1318934"/>
            <a:ext cx="6933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100" b="1" dirty="0"/>
              <a:t>60%</a:t>
            </a:r>
            <a:endParaRPr lang="es-CO" sz="1100" b="1" dirty="0"/>
          </a:p>
        </p:txBody>
      </p:sp>
      <p:sp>
        <p:nvSpPr>
          <p:cNvPr id="62" name="CuadroTexto 61">
            <a:extLst>
              <a:ext uri="{FF2B5EF4-FFF2-40B4-BE49-F238E27FC236}">
                <a16:creationId xmlns:a16="http://schemas.microsoft.com/office/drawing/2014/main" id="{00AA98E8-323E-4C79-83E3-DBF704099B2D}"/>
              </a:ext>
            </a:extLst>
          </p:cNvPr>
          <p:cNvSpPr txBox="1"/>
          <p:nvPr/>
        </p:nvSpPr>
        <p:spPr>
          <a:xfrm>
            <a:off x="7754860" y="1009111"/>
            <a:ext cx="6933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100" b="1" dirty="0"/>
              <a:t>70%</a:t>
            </a:r>
            <a:endParaRPr lang="es-CO" sz="1100" b="1" dirty="0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202F8D9C-7398-47D3-82C9-E31D7A0DDD21}"/>
              </a:ext>
            </a:extLst>
          </p:cNvPr>
          <p:cNvSpPr txBox="1"/>
          <p:nvPr/>
        </p:nvSpPr>
        <p:spPr>
          <a:xfrm>
            <a:off x="5817724" y="411402"/>
            <a:ext cx="137689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dirty="0"/>
              <a:t>69.53%</a:t>
            </a:r>
          </a:p>
        </p:txBody>
      </p:sp>
      <p:sp>
        <p:nvSpPr>
          <p:cNvPr id="63" name="CuadroTexto 62">
            <a:extLst>
              <a:ext uri="{FF2B5EF4-FFF2-40B4-BE49-F238E27FC236}">
                <a16:creationId xmlns:a16="http://schemas.microsoft.com/office/drawing/2014/main" id="{714CB68C-1A2F-47C6-B891-4560AA84F226}"/>
              </a:ext>
            </a:extLst>
          </p:cNvPr>
          <p:cNvSpPr txBox="1"/>
          <p:nvPr/>
        </p:nvSpPr>
        <p:spPr>
          <a:xfrm>
            <a:off x="7801751" y="3610185"/>
            <a:ext cx="6933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200" b="1" dirty="0"/>
              <a:t>69%</a:t>
            </a:r>
            <a:endParaRPr lang="es-CO" sz="1200" b="1" dirty="0"/>
          </a:p>
        </p:txBody>
      </p:sp>
      <p:sp>
        <p:nvSpPr>
          <p:cNvPr id="64" name="CuadroTexto 63">
            <a:extLst>
              <a:ext uri="{FF2B5EF4-FFF2-40B4-BE49-F238E27FC236}">
                <a16:creationId xmlns:a16="http://schemas.microsoft.com/office/drawing/2014/main" id="{961AE6CB-6BA4-4AB6-A630-AC6382020BA9}"/>
              </a:ext>
            </a:extLst>
          </p:cNvPr>
          <p:cNvSpPr txBox="1"/>
          <p:nvPr/>
        </p:nvSpPr>
        <p:spPr>
          <a:xfrm>
            <a:off x="7791701" y="2064766"/>
            <a:ext cx="6933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200" b="1" dirty="0"/>
              <a:t>69%</a:t>
            </a:r>
            <a:endParaRPr lang="es-CO" sz="1200" b="1" dirty="0"/>
          </a:p>
        </p:txBody>
      </p:sp>
      <p:sp>
        <p:nvSpPr>
          <p:cNvPr id="65" name="Elipse 64">
            <a:extLst>
              <a:ext uri="{FF2B5EF4-FFF2-40B4-BE49-F238E27FC236}">
                <a16:creationId xmlns:a16="http://schemas.microsoft.com/office/drawing/2014/main" id="{00F010B2-FC76-4E8E-8051-CD5728DEA8B6}"/>
              </a:ext>
            </a:extLst>
          </p:cNvPr>
          <p:cNvSpPr/>
          <p:nvPr/>
        </p:nvSpPr>
        <p:spPr>
          <a:xfrm>
            <a:off x="5549634" y="542265"/>
            <a:ext cx="208071" cy="206634"/>
          </a:xfrm>
          <a:prstGeom prst="ellipse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4180226940"/>
      </p:ext>
    </p:extLst>
  </p:cSld>
  <p:clrMapOvr>
    <a:masterClrMapping/>
  </p:clrMapOvr>
</p:sld>
</file>

<file path=ppt/theme/theme1.xml><?xml version="1.0" encoding="utf-8"?>
<a:theme xmlns:a="http://schemas.openxmlformats.org/drawingml/2006/main" name="Diseño personalizado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Diseño personalizado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Diseño personalizado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Showeet theme (white bkgd)">
  <a:themeElements>
    <a:clrScheme name="Showeet theme">
      <a:dk1>
        <a:sysClr val="windowText" lastClr="000000"/>
      </a:dk1>
      <a:lt1>
        <a:sysClr val="window" lastClr="FFFFFF"/>
      </a:lt1>
      <a:dk2>
        <a:srgbClr val="1D2631"/>
      </a:dk2>
      <a:lt2>
        <a:srgbClr val="EEECE1"/>
      </a:lt2>
      <a:accent1>
        <a:srgbClr val="3F4855"/>
      </a:accent1>
      <a:accent2>
        <a:srgbClr val="F1A138"/>
      </a:accent2>
      <a:accent3>
        <a:srgbClr val="CBDB23"/>
      </a:accent3>
      <a:accent4>
        <a:srgbClr val="590B4E"/>
      </a:accent4>
      <a:accent5>
        <a:srgbClr val="2CA3FC"/>
      </a:accent5>
      <a:accent6>
        <a:srgbClr val="9EB31C"/>
      </a:accent6>
      <a:hlink>
        <a:srgbClr val="B8CCE4"/>
      </a:hlink>
      <a:folHlink>
        <a:srgbClr val="B8CCE4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2. Diapositiva texto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1_2. Diapositiva texto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5592</TotalTime>
  <Words>1465</Words>
  <Application>Microsoft Office PowerPoint</Application>
  <PresentationFormat>Presentación en pantalla (16:9)</PresentationFormat>
  <Paragraphs>417</Paragraphs>
  <Slides>6</Slides>
  <Notes>1</Notes>
  <HiddenSlides>3</HiddenSlides>
  <MMClips>0</MMClips>
  <ScaleCrop>false</ScaleCrop>
  <HeadingPairs>
    <vt:vector size="4" baseType="variant">
      <vt:variant>
        <vt:lpstr>Tema</vt:lpstr>
      </vt:variant>
      <vt:variant>
        <vt:i4>6</vt:i4>
      </vt:variant>
      <vt:variant>
        <vt:lpstr>Títulos de diapositiva</vt:lpstr>
      </vt:variant>
      <vt:variant>
        <vt:i4>6</vt:i4>
      </vt:variant>
    </vt:vector>
  </HeadingPairs>
  <TitlesOfParts>
    <vt:vector size="12" baseType="lpstr">
      <vt:lpstr>Diseño personalizado</vt:lpstr>
      <vt:lpstr>1_Diseño personalizado</vt:lpstr>
      <vt:lpstr>2_Diseño personalizado</vt:lpstr>
      <vt:lpstr>Showeet theme (white bkgd)</vt:lpstr>
      <vt:lpstr>2. Diapositiva texto</vt:lpstr>
      <vt:lpstr>1_2. Diapositiva texto</vt:lpstr>
      <vt:lpstr>Presentación de PowerPoint</vt:lpstr>
      <vt:lpstr>Presentación de PowerPoint</vt:lpstr>
      <vt:lpstr>INDICADORES FÉNIX ASOCIADOS A LA PE 2021-2024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Tavera Riveros, Bryan Rober</dc:creator>
  <cp:lastModifiedBy>CHRISTIAN DAVID RINCON RUIZ</cp:lastModifiedBy>
  <cp:revision>441</cp:revision>
  <dcterms:created xsi:type="dcterms:W3CDTF">2020-01-15T19:55:08Z</dcterms:created>
  <dcterms:modified xsi:type="dcterms:W3CDTF">2024-09-02T16:21:54Z</dcterms:modified>
</cp:coreProperties>
</file>